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0" r:id="rId1"/>
  </p:sldMasterIdLst>
  <p:notesMasterIdLst>
    <p:notesMasterId r:id="rId39"/>
  </p:notesMasterIdLst>
  <p:sldIdLst>
    <p:sldId id="256" r:id="rId2"/>
    <p:sldId id="304" r:id="rId3"/>
    <p:sldId id="280" r:id="rId4"/>
    <p:sldId id="298" r:id="rId5"/>
    <p:sldId id="274" r:id="rId6"/>
    <p:sldId id="257" r:id="rId7"/>
    <p:sldId id="290" r:id="rId8"/>
    <p:sldId id="277" r:id="rId9"/>
    <p:sldId id="291" r:id="rId10"/>
    <p:sldId id="268" r:id="rId11"/>
    <p:sldId id="299" r:id="rId12"/>
    <p:sldId id="276" r:id="rId13"/>
    <p:sldId id="269" r:id="rId14"/>
    <p:sldId id="278" r:id="rId15"/>
    <p:sldId id="283" r:id="rId16"/>
    <p:sldId id="281" r:id="rId17"/>
    <p:sldId id="282" r:id="rId18"/>
    <p:sldId id="284" r:id="rId19"/>
    <p:sldId id="288" r:id="rId20"/>
    <p:sldId id="300" r:id="rId21"/>
    <p:sldId id="292" r:id="rId22"/>
    <p:sldId id="285" r:id="rId23"/>
    <p:sldId id="286" r:id="rId24"/>
    <p:sldId id="293" r:id="rId25"/>
    <p:sldId id="305" r:id="rId26"/>
    <p:sldId id="297" r:id="rId27"/>
    <p:sldId id="301" r:id="rId28"/>
    <p:sldId id="270" r:id="rId29"/>
    <p:sldId id="271" r:id="rId30"/>
    <p:sldId id="302" r:id="rId31"/>
    <p:sldId id="272" r:id="rId32"/>
    <p:sldId id="295" r:id="rId33"/>
    <p:sldId id="273" r:id="rId34"/>
    <p:sldId id="275" r:id="rId35"/>
    <p:sldId id="306" r:id="rId36"/>
    <p:sldId id="307" r:id="rId37"/>
    <p:sldId id="287" r:id="rId3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F7B317D-F3B1-44CD-BEA8-94A05661D751}">
          <p14:sldIdLst>
            <p14:sldId id="256"/>
          </p14:sldIdLst>
        </p14:section>
        <p14:section name="Introduction and Agenda" id="{1FFA3E2E-1DAD-472F-900C-79665E0C9F3E}">
          <p14:sldIdLst>
            <p14:sldId id="304"/>
            <p14:sldId id="280"/>
          </p14:sldIdLst>
        </p14:section>
        <p14:section name="Background and System Description" id="{9F0C0E0B-696E-4C3B-AB33-10E0C78208F7}">
          <p14:sldIdLst>
            <p14:sldId id="298"/>
            <p14:sldId id="274"/>
            <p14:sldId id="257"/>
            <p14:sldId id="290"/>
            <p14:sldId id="277"/>
            <p14:sldId id="291"/>
            <p14:sldId id="268"/>
          </p14:sldIdLst>
        </p14:section>
        <p14:section name="Research Problem and Uncertainty Quantification Approach" id="{9FF5CCFB-CEE7-42D0-ADD9-7E80590F9A43}">
          <p14:sldIdLst>
            <p14:sldId id="299"/>
            <p14:sldId id="276"/>
            <p14:sldId id="269"/>
            <p14:sldId id="278"/>
            <p14:sldId id="283"/>
            <p14:sldId id="281"/>
            <p14:sldId id="282"/>
            <p14:sldId id="284"/>
            <p14:sldId id="288"/>
          </p14:sldIdLst>
        </p14:section>
        <p14:section name="Kernel Smoothing and Gaussian Process Approaches" id="{AC4ABD35-B007-422A-8FDF-5A0FDED4430D}">
          <p14:sldIdLst>
            <p14:sldId id="300"/>
            <p14:sldId id="292"/>
            <p14:sldId id="285"/>
            <p14:sldId id="286"/>
            <p14:sldId id="293"/>
            <p14:sldId id="305"/>
            <p14:sldId id="297"/>
          </p14:sldIdLst>
        </p14:section>
        <p14:section name="Results" id="{F9AF15DB-2519-45E2-A58D-D82F8864CDBA}">
          <p14:sldIdLst>
            <p14:sldId id="301"/>
            <p14:sldId id="270"/>
            <p14:sldId id="271"/>
          </p14:sldIdLst>
        </p14:section>
        <p14:section name="Discussion and Conclusion" id="{F4C38ED1-F3CA-442B-B241-96CF42CBB921}">
          <p14:sldIdLst>
            <p14:sldId id="302"/>
            <p14:sldId id="272"/>
            <p14:sldId id="295"/>
            <p14:sldId id="273"/>
          </p14:sldIdLst>
        </p14:section>
        <p14:section name="References" id="{BB1CBA95-D88F-4D8A-A5B5-6C8966D9F4F1}">
          <p14:sldIdLst>
            <p14:sldId id="275"/>
          </p14:sldIdLst>
        </p14:section>
        <p14:section name="Comments/Questions" id="{814115B4-36A1-40DB-98A3-88AFB857EC5D}">
          <p14:sldIdLst>
            <p14:sldId id="306"/>
          </p14:sldIdLst>
        </p14:section>
        <p14:section name="Backup" id="{8BE9276A-E622-4156-ABEA-CD475E97207A}">
          <p14:sldIdLst>
            <p14:sldId id="307"/>
            <p14:sldId id="287"/>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Office User" initials="Office"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ACD9"/>
    <a:srgbClr val="12846D"/>
    <a:srgbClr val="000000"/>
    <a:srgbClr val="00407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992" autoAdjust="0"/>
    <p:restoredTop sz="55844" autoAdjust="0"/>
  </p:normalViewPr>
  <p:slideViewPr>
    <p:cSldViewPr snapToGrid="0" snapToObjects="1">
      <p:cViewPr varScale="1">
        <p:scale>
          <a:sx n="63" d="100"/>
          <a:sy n="63" d="100"/>
        </p:scale>
        <p:origin x="2142" y="4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355AC8D-C580-44A6-B3CB-DCE471D9241F}" type="doc">
      <dgm:prSet loTypeId="urn:microsoft.com/office/officeart/2005/8/layout/process4" loCatId="list" qsTypeId="urn:microsoft.com/office/officeart/2005/8/quickstyle/simple1" qsCatId="simple" csTypeId="urn:microsoft.com/office/officeart/2005/8/colors/accent0_3" csCatId="mainScheme" phldr="1"/>
      <dgm:spPr/>
      <dgm:t>
        <a:bodyPr/>
        <a:lstStyle/>
        <a:p>
          <a:endParaRPr lang="en-US"/>
        </a:p>
      </dgm:t>
    </dgm:pt>
    <dgm:pt modelId="{51C0B80E-AAB7-46EB-9929-5DADE58849C7}">
      <dgm:prSet/>
      <dgm:spPr/>
      <dgm:t>
        <a:bodyPr/>
        <a:lstStyle/>
        <a:p>
          <a:r>
            <a:rPr lang="en-US" dirty="0"/>
            <a:t>Inputs: Which actuator is targeted, what value(s) are injected to targeted actuator(s)</a:t>
          </a:r>
        </a:p>
      </dgm:t>
    </dgm:pt>
    <dgm:pt modelId="{D4DB8AB8-7D06-4BC3-9600-C4F6763A2AED}" type="parTrans" cxnId="{7497A65F-C25D-4477-831D-5745A70573F9}">
      <dgm:prSet/>
      <dgm:spPr/>
      <dgm:t>
        <a:bodyPr/>
        <a:lstStyle/>
        <a:p>
          <a:endParaRPr lang="en-US"/>
        </a:p>
      </dgm:t>
    </dgm:pt>
    <dgm:pt modelId="{6B07CC9B-8C86-4C4A-BB8F-233336D2E1EA}" type="sibTrans" cxnId="{7497A65F-C25D-4477-831D-5745A70573F9}">
      <dgm:prSet/>
      <dgm:spPr/>
      <dgm:t>
        <a:bodyPr/>
        <a:lstStyle/>
        <a:p>
          <a:endParaRPr lang="en-US"/>
        </a:p>
      </dgm:t>
    </dgm:pt>
    <dgm:pt modelId="{7B3F1474-CD3A-4D87-A16C-F5EFD3CFD7ED}">
      <dgm:prSet/>
      <dgm:spPr/>
      <dgm:t>
        <a:bodyPr/>
        <a:lstStyle/>
        <a:p>
          <a:r>
            <a:rPr lang="en-US" dirty="0"/>
            <a:t>Emulated PWR System</a:t>
          </a:r>
        </a:p>
      </dgm:t>
    </dgm:pt>
    <dgm:pt modelId="{0033BC78-E472-4DCF-ADB6-0FD68D49549B}" type="parTrans" cxnId="{3042D8F9-C224-4306-B60A-1EFA6727D474}">
      <dgm:prSet/>
      <dgm:spPr/>
      <dgm:t>
        <a:bodyPr/>
        <a:lstStyle/>
        <a:p>
          <a:endParaRPr lang="en-US"/>
        </a:p>
      </dgm:t>
    </dgm:pt>
    <dgm:pt modelId="{53EA78A6-5098-4010-BA1D-714F65A290BA}" type="sibTrans" cxnId="{3042D8F9-C224-4306-B60A-1EFA6727D474}">
      <dgm:prSet/>
      <dgm:spPr/>
      <dgm:t>
        <a:bodyPr/>
        <a:lstStyle/>
        <a:p>
          <a:endParaRPr lang="en-US"/>
        </a:p>
      </dgm:t>
    </dgm:pt>
    <dgm:pt modelId="{DFE5EFDF-6C69-4569-8037-F8B1AA9BB504}">
      <dgm:prSet/>
      <dgm:spPr/>
      <dgm:t>
        <a:bodyPr/>
        <a:lstStyle/>
        <a:p>
          <a:r>
            <a:rPr lang="en-US" dirty="0"/>
            <a:t>Heater Actuator</a:t>
          </a:r>
        </a:p>
      </dgm:t>
    </dgm:pt>
    <dgm:pt modelId="{C02B424D-8FD6-4642-9750-25F7CA4081D7}" type="parTrans" cxnId="{01AC4660-B5B0-4B0E-9922-0AD851D13398}">
      <dgm:prSet/>
      <dgm:spPr/>
      <dgm:t>
        <a:bodyPr/>
        <a:lstStyle/>
        <a:p>
          <a:endParaRPr lang="en-US"/>
        </a:p>
      </dgm:t>
    </dgm:pt>
    <dgm:pt modelId="{CEB191DD-BA4D-4FE0-964D-1D5565F23649}" type="sibTrans" cxnId="{01AC4660-B5B0-4B0E-9922-0AD851D13398}">
      <dgm:prSet/>
      <dgm:spPr/>
      <dgm:t>
        <a:bodyPr/>
        <a:lstStyle/>
        <a:p>
          <a:endParaRPr lang="en-US"/>
        </a:p>
      </dgm:t>
    </dgm:pt>
    <dgm:pt modelId="{3F6AFC87-EA47-45D0-BAFF-D88FC792149E}">
      <dgm:prSet/>
      <dgm:spPr/>
      <dgm:t>
        <a:bodyPr/>
        <a:lstStyle/>
        <a:p>
          <a:r>
            <a:rPr lang="en-US" dirty="0"/>
            <a:t>Sprayer Actuator</a:t>
          </a:r>
        </a:p>
      </dgm:t>
    </dgm:pt>
    <dgm:pt modelId="{6468F2EB-4AE7-46F4-B3EE-1029A373D8CD}" type="parTrans" cxnId="{E37D0F6A-237F-45AA-8870-712CB385CAC1}">
      <dgm:prSet/>
      <dgm:spPr/>
      <dgm:t>
        <a:bodyPr/>
        <a:lstStyle/>
        <a:p>
          <a:endParaRPr lang="en-US"/>
        </a:p>
      </dgm:t>
    </dgm:pt>
    <dgm:pt modelId="{CE74A101-4F38-47B9-9EF2-900EFFA3237C}" type="sibTrans" cxnId="{E37D0F6A-237F-45AA-8870-712CB385CAC1}">
      <dgm:prSet/>
      <dgm:spPr/>
      <dgm:t>
        <a:bodyPr/>
        <a:lstStyle/>
        <a:p>
          <a:endParaRPr lang="en-US"/>
        </a:p>
      </dgm:t>
    </dgm:pt>
    <dgm:pt modelId="{8BB934A4-69F5-4387-8F50-1DE54F289A93}">
      <dgm:prSet/>
      <dgm:spPr/>
      <dgm:t>
        <a:bodyPr/>
        <a:lstStyle/>
        <a:p>
          <a:r>
            <a:rPr lang="en-US" dirty="0"/>
            <a:t>Outputs: Indicator of whether differential pressure exceeded 1 MPa at any point during the attack</a:t>
          </a:r>
        </a:p>
      </dgm:t>
    </dgm:pt>
    <dgm:pt modelId="{74F64152-077F-449C-A018-ED754F1E940C}" type="parTrans" cxnId="{41D5365B-B57C-451E-A073-734EDDDAEB68}">
      <dgm:prSet/>
      <dgm:spPr/>
      <dgm:t>
        <a:bodyPr/>
        <a:lstStyle/>
        <a:p>
          <a:endParaRPr lang="en-US"/>
        </a:p>
      </dgm:t>
    </dgm:pt>
    <dgm:pt modelId="{ECEB1F93-EBEC-45DA-893C-485EF0B809C8}" type="sibTrans" cxnId="{41D5365B-B57C-451E-A073-734EDDDAEB68}">
      <dgm:prSet/>
      <dgm:spPr/>
      <dgm:t>
        <a:bodyPr/>
        <a:lstStyle/>
        <a:p>
          <a:endParaRPr lang="en-US"/>
        </a:p>
      </dgm:t>
    </dgm:pt>
    <dgm:pt modelId="{6439A3DA-633D-4828-A3E8-57FFD722A872}" type="pres">
      <dgm:prSet presAssocID="{C355AC8D-C580-44A6-B3CB-DCE471D9241F}" presName="Name0" presStyleCnt="0">
        <dgm:presLayoutVars>
          <dgm:dir/>
          <dgm:animLvl val="lvl"/>
          <dgm:resizeHandles val="exact"/>
        </dgm:presLayoutVars>
      </dgm:prSet>
      <dgm:spPr/>
    </dgm:pt>
    <dgm:pt modelId="{43CAD13C-371E-4033-8569-88A0845F987B}" type="pres">
      <dgm:prSet presAssocID="{8BB934A4-69F5-4387-8F50-1DE54F289A93}" presName="boxAndChildren" presStyleCnt="0"/>
      <dgm:spPr/>
    </dgm:pt>
    <dgm:pt modelId="{AA532F22-6C57-4E27-B2BD-25B80B33D9BB}" type="pres">
      <dgm:prSet presAssocID="{8BB934A4-69F5-4387-8F50-1DE54F289A93}" presName="parentTextBox" presStyleLbl="node1" presStyleIdx="0" presStyleCnt="3"/>
      <dgm:spPr/>
    </dgm:pt>
    <dgm:pt modelId="{B86C9F01-2528-41C7-8A9C-6E179F055CB8}" type="pres">
      <dgm:prSet presAssocID="{53EA78A6-5098-4010-BA1D-714F65A290BA}" presName="sp" presStyleCnt="0"/>
      <dgm:spPr/>
    </dgm:pt>
    <dgm:pt modelId="{1C2CE283-435F-4A67-BD4C-9B6915A78C04}" type="pres">
      <dgm:prSet presAssocID="{7B3F1474-CD3A-4D87-A16C-F5EFD3CFD7ED}" presName="arrowAndChildren" presStyleCnt="0"/>
      <dgm:spPr/>
    </dgm:pt>
    <dgm:pt modelId="{1ED91C6B-B687-4199-8ECB-DE0B22D264BD}" type="pres">
      <dgm:prSet presAssocID="{7B3F1474-CD3A-4D87-A16C-F5EFD3CFD7ED}" presName="parentTextArrow" presStyleLbl="node1" presStyleIdx="0" presStyleCnt="3"/>
      <dgm:spPr/>
    </dgm:pt>
    <dgm:pt modelId="{CD1FDC9E-FDE8-4E17-B54C-F57FB3E4FB4C}" type="pres">
      <dgm:prSet presAssocID="{7B3F1474-CD3A-4D87-A16C-F5EFD3CFD7ED}" presName="arrow" presStyleLbl="node1" presStyleIdx="1" presStyleCnt="3"/>
      <dgm:spPr/>
    </dgm:pt>
    <dgm:pt modelId="{0D2970A0-5914-4FFF-BB73-66EF363F6196}" type="pres">
      <dgm:prSet presAssocID="{7B3F1474-CD3A-4D87-A16C-F5EFD3CFD7ED}" presName="descendantArrow" presStyleCnt="0"/>
      <dgm:spPr/>
    </dgm:pt>
    <dgm:pt modelId="{1495F008-4DC6-4573-8952-9DECD9C82F5F}" type="pres">
      <dgm:prSet presAssocID="{DFE5EFDF-6C69-4569-8037-F8B1AA9BB504}" presName="childTextArrow" presStyleLbl="fgAccFollowNode1" presStyleIdx="0" presStyleCnt="2">
        <dgm:presLayoutVars>
          <dgm:bulletEnabled val="1"/>
        </dgm:presLayoutVars>
      </dgm:prSet>
      <dgm:spPr/>
    </dgm:pt>
    <dgm:pt modelId="{1CF7D3DF-167C-4666-853A-E2819B292CBA}" type="pres">
      <dgm:prSet presAssocID="{3F6AFC87-EA47-45D0-BAFF-D88FC792149E}" presName="childTextArrow" presStyleLbl="fgAccFollowNode1" presStyleIdx="1" presStyleCnt="2">
        <dgm:presLayoutVars>
          <dgm:bulletEnabled val="1"/>
        </dgm:presLayoutVars>
      </dgm:prSet>
      <dgm:spPr/>
    </dgm:pt>
    <dgm:pt modelId="{F483C3E0-625D-43E3-B0EC-EFDD4C1E5B81}" type="pres">
      <dgm:prSet presAssocID="{6B07CC9B-8C86-4C4A-BB8F-233336D2E1EA}" presName="sp" presStyleCnt="0"/>
      <dgm:spPr/>
    </dgm:pt>
    <dgm:pt modelId="{4509643B-582C-4434-B9D8-ADF99E81CBF5}" type="pres">
      <dgm:prSet presAssocID="{51C0B80E-AAB7-46EB-9929-5DADE58849C7}" presName="arrowAndChildren" presStyleCnt="0"/>
      <dgm:spPr/>
    </dgm:pt>
    <dgm:pt modelId="{34885057-A7CA-4D01-A6FD-07D630E1AFFA}" type="pres">
      <dgm:prSet presAssocID="{51C0B80E-AAB7-46EB-9929-5DADE58849C7}" presName="parentTextArrow" presStyleLbl="node1" presStyleIdx="2" presStyleCnt="3"/>
      <dgm:spPr/>
    </dgm:pt>
  </dgm:ptLst>
  <dgm:cxnLst>
    <dgm:cxn modelId="{E0A9F404-6E2A-4479-9E5E-E5E248C76435}" type="presOf" srcId="{8BB934A4-69F5-4387-8F50-1DE54F289A93}" destId="{AA532F22-6C57-4E27-B2BD-25B80B33D9BB}" srcOrd="0" destOrd="0" presId="urn:microsoft.com/office/officeart/2005/8/layout/process4"/>
    <dgm:cxn modelId="{1FD34D15-C938-4482-9FC4-3E6DFBF2E69A}" type="presOf" srcId="{7B3F1474-CD3A-4D87-A16C-F5EFD3CFD7ED}" destId="{CD1FDC9E-FDE8-4E17-B54C-F57FB3E4FB4C}" srcOrd="1" destOrd="0" presId="urn:microsoft.com/office/officeart/2005/8/layout/process4"/>
    <dgm:cxn modelId="{B4A55235-D423-4041-83DA-94F70A92828B}" type="presOf" srcId="{3F6AFC87-EA47-45D0-BAFF-D88FC792149E}" destId="{1CF7D3DF-167C-4666-853A-E2819B292CBA}" srcOrd="0" destOrd="0" presId="urn:microsoft.com/office/officeart/2005/8/layout/process4"/>
    <dgm:cxn modelId="{41D5365B-B57C-451E-A073-734EDDDAEB68}" srcId="{C355AC8D-C580-44A6-B3CB-DCE471D9241F}" destId="{8BB934A4-69F5-4387-8F50-1DE54F289A93}" srcOrd="2" destOrd="0" parTransId="{74F64152-077F-449C-A018-ED754F1E940C}" sibTransId="{ECEB1F93-EBEC-45DA-893C-485EF0B809C8}"/>
    <dgm:cxn modelId="{7497A65F-C25D-4477-831D-5745A70573F9}" srcId="{C355AC8D-C580-44A6-B3CB-DCE471D9241F}" destId="{51C0B80E-AAB7-46EB-9929-5DADE58849C7}" srcOrd="0" destOrd="0" parTransId="{D4DB8AB8-7D06-4BC3-9600-C4F6763A2AED}" sibTransId="{6B07CC9B-8C86-4C4A-BB8F-233336D2E1EA}"/>
    <dgm:cxn modelId="{01AC4660-B5B0-4B0E-9922-0AD851D13398}" srcId="{7B3F1474-CD3A-4D87-A16C-F5EFD3CFD7ED}" destId="{DFE5EFDF-6C69-4569-8037-F8B1AA9BB504}" srcOrd="0" destOrd="0" parTransId="{C02B424D-8FD6-4642-9750-25F7CA4081D7}" sibTransId="{CEB191DD-BA4D-4FE0-964D-1D5565F23649}"/>
    <dgm:cxn modelId="{E37D0F6A-237F-45AA-8870-712CB385CAC1}" srcId="{7B3F1474-CD3A-4D87-A16C-F5EFD3CFD7ED}" destId="{3F6AFC87-EA47-45D0-BAFF-D88FC792149E}" srcOrd="1" destOrd="0" parTransId="{6468F2EB-4AE7-46F4-B3EE-1029A373D8CD}" sibTransId="{CE74A101-4F38-47B9-9EF2-900EFFA3237C}"/>
    <dgm:cxn modelId="{32E85176-6FED-4842-9A43-427A4049C5C9}" type="presOf" srcId="{51C0B80E-AAB7-46EB-9929-5DADE58849C7}" destId="{34885057-A7CA-4D01-A6FD-07D630E1AFFA}" srcOrd="0" destOrd="0" presId="urn:microsoft.com/office/officeart/2005/8/layout/process4"/>
    <dgm:cxn modelId="{20A4FDD3-DF71-424D-8F6A-143BE5B61CBF}" type="presOf" srcId="{C355AC8D-C580-44A6-B3CB-DCE471D9241F}" destId="{6439A3DA-633D-4828-A3E8-57FFD722A872}" srcOrd="0" destOrd="0" presId="urn:microsoft.com/office/officeart/2005/8/layout/process4"/>
    <dgm:cxn modelId="{75FDCCDB-110F-4814-9EAC-8F7FC683E914}" type="presOf" srcId="{7B3F1474-CD3A-4D87-A16C-F5EFD3CFD7ED}" destId="{1ED91C6B-B687-4199-8ECB-DE0B22D264BD}" srcOrd="0" destOrd="0" presId="urn:microsoft.com/office/officeart/2005/8/layout/process4"/>
    <dgm:cxn modelId="{3042D8F9-C224-4306-B60A-1EFA6727D474}" srcId="{C355AC8D-C580-44A6-B3CB-DCE471D9241F}" destId="{7B3F1474-CD3A-4D87-A16C-F5EFD3CFD7ED}" srcOrd="1" destOrd="0" parTransId="{0033BC78-E472-4DCF-ADB6-0FD68D49549B}" sibTransId="{53EA78A6-5098-4010-BA1D-714F65A290BA}"/>
    <dgm:cxn modelId="{72D327FF-F1DF-4AA9-ACD5-9A2D83B3A27F}" type="presOf" srcId="{DFE5EFDF-6C69-4569-8037-F8B1AA9BB504}" destId="{1495F008-4DC6-4573-8952-9DECD9C82F5F}" srcOrd="0" destOrd="0" presId="urn:microsoft.com/office/officeart/2005/8/layout/process4"/>
    <dgm:cxn modelId="{6A9B50D5-6197-489B-B171-B9D158756EE8}" type="presParOf" srcId="{6439A3DA-633D-4828-A3E8-57FFD722A872}" destId="{43CAD13C-371E-4033-8569-88A0845F987B}" srcOrd="0" destOrd="0" presId="urn:microsoft.com/office/officeart/2005/8/layout/process4"/>
    <dgm:cxn modelId="{4CA70C5B-53EF-43D3-BAC5-AD0D32168A82}" type="presParOf" srcId="{43CAD13C-371E-4033-8569-88A0845F987B}" destId="{AA532F22-6C57-4E27-B2BD-25B80B33D9BB}" srcOrd="0" destOrd="0" presId="urn:microsoft.com/office/officeart/2005/8/layout/process4"/>
    <dgm:cxn modelId="{89D300F2-46B4-41E3-AC70-52C050F6735F}" type="presParOf" srcId="{6439A3DA-633D-4828-A3E8-57FFD722A872}" destId="{B86C9F01-2528-41C7-8A9C-6E179F055CB8}" srcOrd="1" destOrd="0" presId="urn:microsoft.com/office/officeart/2005/8/layout/process4"/>
    <dgm:cxn modelId="{C9BA7927-B40F-4855-8A5C-CD7F5E425E61}" type="presParOf" srcId="{6439A3DA-633D-4828-A3E8-57FFD722A872}" destId="{1C2CE283-435F-4A67-BD4C-9B6915A78C04}" srcOrd="2" destOrd="0" presId="urn:microsoft.com/office/officeart/2005/8/layout/process4"/>
    <dgm:cxn modelId="{32ACA140-7839-4100-A341-CD02815C798D}" type="presParOf" srcId="{1C2CE283-435F-4A67-BD4C-9B6915A78C04}" destId="{1ED91C6B-B687-4199-8ECB-DE0B22D264BD}" srcOrd="0" destOrd="0" presId="urn:microsoft.com/office/officeart/2005/8/layout/process4"/>
    <dgm:cxn modelId="{2F49F1D6-D149-4CBE-A050-6E77D97BBF2F}" type="presParOf" srcId="{1C2CE283-435F-4A67-BD4C-9B6915A78C04}" destId="{CD1FDC9E-FDE8-4E17-B54C-F57FB3E4FB4C}" srcOrd="1" destOrd="0" presId="urn:microsoft.com/office/officeart/2005/8/layout/process4"/>
    <dgm:cxn modelId="{DC913CF7-A930-4F64-A798-5521EBF057DD}" type="presParOf" srcId="{1C2CE283-435F-4A67-BD4C-9B6915A78C04}" destId="{0D2970A0-5914-4FFF-BB73-66EF363F6196}" srcOrd="2" destOrd="0" presId="urn:microsoft.com/office/officeart/2005/8/layout/process4"/>
    <dgm:cxn modelId="{04B4BD60-65B3-4527-BE2C-E7D7211B8595}" type="presParOf" srcId="{0D2970A0-5914-4FFF-BB73-66EF363F6196}" destId="{1495F008-4DC6-4573-8952-9DECD9C82F5F}" srcOrd="0" destOrd="0" presId="urn:microsoft.com/office/officeart/2005/8/layout/process4"/>
    <dgm:cxn modelId="{04745F5D-28D4-4ECD-8308-32D747241D0A}" type="presParOf" srcId="{0D2970A0-5914-4FFF-BB73-66EF363F6196}" destId="{1CF7D3DF-167C-4666-853A-E2819B292CBA}" srcOrd="1" destOrd="0" presId="urn:microsoft.com/office/officeart/2005/8/layout/process4"/>
    <dgm:cxn modelId="{D5969316-ACE4-4862-9C26-B9668857C4B4}" type="presParOf" srcId="{6439A3DA-633D-4828-A3E8-57FFD722A872}" destId="{F483C3E0-625D-43E3-B0EC-EFDD4C1E5B81}" srcOrd="3" destOrd="0" presId="urn:microsoft.com/office/officeart/2005/8/layout/process4"/>
    <dgm:cxn modelId="{1A1D671F-CB65-4D74-81C0-1A44203EEF4B}" type="presParOf" srcId="{6439A3DA-633D-4828-A3E8-57FFD722A872}" destId="{4509643B-582C-4434-B9D8-ADF99E81CBF5}" srcOrd="4" destOrd="0" presId="urn:microsoft.com/office/officeart/2005/8/layout/process4"/>
    <dgm:cxn modelId="{673297E5-74BB-403B-BB39-EA9A0BE21593}" type="presParOf" srcId="{4509643B-582C-4434-B9D8-ADF99E81CBF5}" destId="{34885057-A7CA-4D01-A6FD-07D630E1AFFA}" srcOrd="0"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532F22-6C57-4E27-B2BD-25B80B33D9BB}">
      <dsp:nvSpPr>
        <dsp:cNvPr id="0" name=""/>
        <dsp:cNvSpPr/>
      </dsp:nvSpPr>
      <dsp:spPr>
        <a:xfrm>
          <a:off x="0" y="3614203"/>
          <a:ext cx="2584174" cy="1186262"/>
        </a:xfrm>
        <a:prstGeom prst="rect">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sz="1400" kern="1200" dirty="0"/>
            <a:t>Outputs: Indicator of whether differential pressure exceeded 1 MPa at any point during the attack</a:t>
          </a:r>
        </a:p>
      </dsp:txBody>
      <dsp:txXfrm>
        <a:off x="0" y="3614203"/>
        <a:ext cx="2584174" cy="1186262"/>
      </dsp:txXfrm>
    </dsp:sp>
    <dsp:sp modelId="{CD1FDC9E-FDE8-4E17-B54C-F57FB3E4FB4C}">
      <dsp:nvSpPr>
        <dsp:cNvPr id="0" name=""/>
        <dsp:cNvSpPr/>
      </dsp:nvSpPr>
      <dsp:spPr>
        <a:xfrm rot="10800000">
          <a:off x="0" y="1807525"/>
          <a:ext cx="2584174" cy="1824471"/>
        </a:xfrm>
        <a:prstGeom prst="upArrowCallout">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sz="1400" kern="1200" dirty="0"/>
            <a:t>Emulated PWR System</a:t>
          </a:r>
        </a:p>
      </dsp:txBody>
      <dsp:txXfrm rot="-10800000">
        <a:off x="0" y="1807525"/>
        <a:ext cx="2584174" cy="640389"/>
      </dsp:txXfrm>
    </dsp:sp>
    <dsp:sp modelId="{1495F008-4DC6-4573-8952-9DECD9C82F5F}">
      <dsp:nvSpPr>
        <dsp:cNvPr id="0" name=""/>
        <dsp:cNvSpPr/>
      </dsp:nvSpPr>
      <dsp:spPr>
        <a:xfrm>
          <a:off x="0" y="2447915"/>
          <a:ext cx="1292087" cy="545516"/>
        </a:xfrm>
        <a:prstGeom prst="rect">
          <a:avLst/>
        </a:prstGeom>
        <a:solidFill>
          <a:schemeClr val="dk2">
            <a:alpha val="90000"/>
            <a:tint val="40000"/>
            <a:hueOff val="0"/>
            <a:satOff val="0"/>
            <a:lumOff val="0"/>
            <a:alphaOff val="0"/>
          </a:schemeClr>
        </a:solidFill>
        <a:ln w="15875" cap="flat"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22860" rIns="128016" bIns="22860" numCol="1" spcCol="1270" anchor="ctr" anchorCtr="0">
          <a:noAutofit/>
        </a:bodyPr>
        <a:lstStyle/>
        <a:p>
          <a:pPr marL="0" lvl="0" indent="0" algn="ctr" defTabSz="800100">
            <a:lnSpc>
              <a:spcPct val="90000"/>
            </a:lnSpc>
            <a:spcBef>
              <a:spcPct val="0"/>
            </a:spcBef>
            <a:spcAft>
              <a:spcPct val="35000"/>
            </a:spcAft>
            <a:buNone/>
          </a:pPr>
          <a:r>
            <a:rPr lang="en-US" sz="1800" kern="1200" dirty="0"/>
            <a:t>Heater Actuator</a:t>
          </a:r>
        </a:p>
      </dsp:txBody>
      <dsp:txXfrm>
        <a:off x="0" y="2447915"/>
        <a:ext cx="1292087" cy="545516"/>
      </dsp:txXfrm>
    </dsp:sp>
    <dsp:sp modelId="{1CF7D3DF-167C-4666-853A-E2819B292CBA}">
      <dsp:nvSpPr>
        <dsp:cNvPr id="0" name=""/>
        <dsp:cNvSpPr/>
      </dsp:nvSpPr>
      <dsp:spPr>
        <a:xfrm>
          <a:off x="1292087" y="2447915"/>
          <a:ext cx="1292087" cy="545516"/>
        </a:xfrm>
        <a:prstGeom prst="rect">
          <a:avLst/>
        </a:prstGeom>
        <a:solidFill>
          <a:schemeClr val="dk2">
            <a:alpha val="90000"/>
            <a:tint val="40000"/>
            <a:hueOff val="0"/>
            <a:satOff val="0"/>
            <a:lumOff val="0"/>
            <a:alphaOff val="0"/>
          </a:schemeClr>
        </a:solidFill>
        <a:ln w="15875" cap="flat"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22860" rIns="128016" bIns="22860" numCol="1" spcCol="1270" anchor="ctr" anchorCtr="0">
          <a:noAutofit/>
        </a:bodyPr>
        <a:lstStyle/>
        <a:p>
          <a:pPr marL="0" lvl="0" indent="0" algn="ctr" defTabSz="800100">
            <a:lnSpc>
              <a:spcPct val="90000"/>
            </a:lnSpc>
            <a:spcBef>
              <a:spcPct val="0"/>
            </a:spcBef>
            <a:spcAft>
              <a:spcPct val="35000"/>
            </a:spcAft>
            <a:buNone/>
          </a:pPr>
          <a:r>
            <a:rPr lang="en-US" sz="1800" kern="1200" dirty="0"/>
            <a:t>Sprayer Actuator</a:t>
          </a:r>
        </a:p>
      </dsp:txBody>
      <dsp:txXfrm>
        <a:off x="1292087" y="2447915"/>
        <a:ext cx="1292087" cy="545516"/>
      </dsp:txXfrm>
    </dsp:sp>
    <dsp:sp modelId="{34885057-A7CA-4D01-A6FD-07D630E1AFFA}">
      <dsp:nvSpPr>
        <dsp:cNvPr id="0" name=""/>
        <dsp:cNvSpPr/>
      </dsp:nvSpPr>
      <dsp:spPr>
        <a:xfrm rot="10800000">
          <a:off x="0" y="848"/>
          <a:ext cx="2584174" cy="1824471"/>
        </a:xfrm>
        <a:prstGeom prst="upArrowCallout">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sz="1400" kern="1200" dirty="0"/>
            <a:t>Inputs: Which actuator is targeted, what value(s) are injected to targeted actuator(s)</a:t>
          </a:r>
        </a:p>
      </dsp:txBody>
      <dsp:txXfrm rot="10800000">
        <a:off x="0" y="848"/>
        <a:ext cx="2584174" cy="1185487"/>
      </dsp:txXfrm>
    </dsp:sp>
  </dsp:spTree>
</dsp:drawing>
</file>

<file path=ppt/diagrams/layout1.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F1C89B6-0167-0549-A9D3-815C20C90D38}" type="datetimeFigureOut">
              <a:rPr lang="en-US" smtClean="0"/>
              <a:t>1/24/2023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2430F75-B5EC-044F-A636-30352D0A1350}" type="slidenum">
              <a:rPr lang="en-US" smtClean="0"/>
              <a:t>‹#›</a:t>
            </a:fld>
            <a:endParaRPr lang="en-US" dirty="0"/>
          </a:p>
        </p:txBody>
      </p:sp>
    </p:spTree>
    <p:extLst>
      <p:ext uri="{BB962C8B-B14F-4D97-AF65-F5344CB8AC3E}">
        <p14:creationId xmlns:p14="http://schemas.microsoft.com/office/powerpoint/2010/main" val="1602837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Hi and thanks for joining! I’m Taylor McKenzie and today I’ll be discussing this study into Uncertainty Quantification for Cyber-Physical Pressurized Water Reactor Experiments.</a:t>
            </a:r>
          </a:p>
        </p:txBody>
      </p:sp>
      <p:sp>
        <p:nvSpPr>
          <p:cNvPr id="4" name="Slide Number Placeholder 3"/>
          <p:cNvSpPr>
            <a:spLocks noGrp="1"/>
          </p:cNvSpPr>
          <p:nvPr>
            <p:ph type="sldNum" sz="quarter" idx="10"/>
          </p:nvPr>
        </p:nvSpPr>
        <p:spPr/>
        <p:txBody>
          <a:bodyPr/>
          <a:lstStyle/>
          <a:p>
            <a:fld id="{A2430F75-B5EC-044F-A636-30352D0A1350}" type="slidenum">
              <a:rPr lang="en-US" smtClean="0"/>
              <a:t>1</a:t>
            </a:fld>
            <a:endParaRPr lang="en-US" dirty="0"/>
          </a:p>
        </p:txBody>
      </p:sp>
    </p:spTree>
    <p:extLst>
      <p:ext uri="{BB962C8B-B14F-4D97-AF65-F5344CB8AC3E}">
        <p14:creationId xmlns:p14="http://schemas.microsoft.com/office/powerpoint/2010/main" val="9447282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2430F75-B5EC-044F-A636-30352D0A1350}" type="slidenum">
              <a:rPr lang="en-US" smtClean="0"/>
              <a:t>11</a:t>
            </a:fld>
            <a:endParaRPr lang="en-US" dirty="0"/>
          </a:p>
        </p:txBody>
      </p:sp>
    </p:spTree>
    <p:extLst>
      <p:ext uri="{BB962C8B-B14F-4D97-AF65-F5344CB8AC3E}">
        <p14:creationId xmlns:p14="http://schemas.microsoft.com/office/powerpoint/2010/main" val="257868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now let’s get into the specific research problem. So, in general, a distribution of disruptions can be approximated or established through previous risk and resilience analyses, red team assessments, and intelligence. Or, for natural disasters for example, you might look at historic data. We’ll talk more about specifics of the attack in the next slide, but to give you a look ahead, the attacks in this study involve overriding the control values being sent to heater and sprayer PLCs, which goes on to affect how the heater and sprayer are actuated (how they’re acting). What will be random are which components are targeted (the heater and/or sprayer) and what values are injected to the targeted components.</a:t>
            </a:r>
          </a:p>
          <a:p>
            <a:endParaRPr lang="en-US" dirty="0"/>
          </a:p>
          <a:p>
            <a:r>
              <a:rPr lang="en-US" dirty="0"/>
              <a:t>So, our goal with this research is to, given a distribution of attacks, estimate the probability that a catastrophic outcome will occur. In particular, so differential pressure is the difference between the target pressure (which is 16 MPa) and actual pressure. Severe consequences can occur if that differential pressure exceeds 1 MPa. Now, a simple way we could approach this problem is to do a simple Monte Carlo; we would pick some random attack parameters from the attack distribution, run the emulation, and see if differential pressure ever exceeded 1 MPa, then repeat that process many times until we have an adequate sample of outcomes. However, the issue is that the emulation is computationally- and especially time-intensive (with each iteration taking around 7 minutes to run). So, we just don’t have time to use simple Monte Carlo and also have a sufficient number of observations in our sample. So, we need to use a method that accommodate limited numbers of actual observations and correctly express uncertainty in the distribution of outcomes. </a:t>
            </a:r>
          </a:p>
          <a:p>
            <a:endParaRPr lang="en-US" dirty="0"/>
          </a:p>
          <a:p>
            <a:r>
              <a:rPr lang="en-US" dirty="0"/>
              <a:t>Uncertainty quantification, or UQ, methods have been developed to address this exact problem. We’ll discuss UQ more in a couple slides, but broadly these methods are trying to understand a distribution of outcomes when obtaining observations is costly in terms of time or other resources.</a:t>
            </a:r>
          </a:p>
        </p:txBody>
      </p:sp>
      <p:sp>
        <p:nvSpPr>
          <p:cNvPr id="4" name="Slide Number Placeholder 3"/>
          <p:cNvSpPr>
            <a:spLocks noGrp="1"/>
          </p:cNvSpPr>
          <p:nvPr>
            <p:ph type="sldNum" sz="quarter" idx="5"/>
          </p:nvPr>
        </p:nvSpPr>
        <p:spPr/>
        <p:txBody>
          <a:bodyPr/>
          <a:lstStyle/>
          <a:p>
            <a:fld id="{A2430F75-B5EC-044F-A636-30352D0A1350}" type="slidenum">
              <a:rPr lang="en-US" smtClean="0"/>
              <a:t>12</a:t>
            </a:fld>
            <a:endParaRPr lang="en-US" dirty="0"/>
          </a:p>
        </p:txBody>
      </p:sp>
    </p:spTree>
    <p:extLst>
      <p:ext uri="{BB962C8B-B14F-4D97-AF65-F5344CB8AC3E}">
        <p14:creationId xmlns:p14="http://schemas.microsoft.com/office/powerpoint/2010/main" val="6979185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before talking more about UQ, let’s talk through the disruption we used for this research. We assumed that there is a malicious attacker who gained access to the SCADA network and is able to override control values being fed to the heater and/or sprayer. The SCADA system is assumed to not have any intrusion detection or prevention system, so the attacker isn’t worried about disguising their network traffic or limiting how frequently they’re sending control values. The attacker is assumed to target either the heater, the sprayer, or both heater and sprayer, each with probability 1/3. And finally, the attacker continuously injects malicious control values to the targeted actuators for two minutes. Those injected values are constant over the attack and are assumed to be uniformly distributed over the interval 0 to 100, where 0 is off and 100 is fully on for the heater or sprayer.</a:t>
            </a:r>
          </a:p>
          <a:p>
            <a:endParaRPr lang="en-US" dirty="0"/>
          </a:p>
          <a:p>
            <a:r>
              <a:rPr lang="en-US" dirty="0"/>
              <a:t>Now this attack is relatively simple, but that was intentional as this is kind of a proof of concept. If we had a more realistic distribution of attacks, possibly including different attack vectors, we could still go through a very similar process. But also, there is some realism here, as the pressurizer is a component that an attacker may want to target, and of course the heater and sprayer are the vector to affect the pressurizer.</a:t>
            </a:r>
          </a:p>
          <a:p>
            <a:endParaRPr lang="en-US" dirty="0"/>
          </a:p>
        </p:txBody>
      </p:sp>
      <p:sp>
        <p:nvSpPr>
          <p:cNvPr id="4" name="Slide Number Placeholder 3"/>
          <p:cNvSpPr>
            <a:spLocks noGrp="1"/>
          </p:cNvSpPr>
          <p:nvPr>
            <p:ph type="sldNum" sz="quarter" idx="5"/>
          </p:nvPr>
        </p:nvSpPr>
        <p:spPr/>
        <p:txBody>
          <a:bodyPr/>
          <a:lstStyle/>
          <a:p>
            <a:fld id="{A2430F75-B5EC-044F-A636-30352D0A1350}" type="slidenum">
              <a:rPr lang="en-US" smtClean="0"/>
              <a:t>13</a:t>
            </a:fld>
            <a:endParaRPr lang="en-US" dirty="0"/>
          </a:p>
        </p:txBody>
      </p:sp>
    </p:spTree>
    <p:extLst>
      <p:ext uri="{BB962C8B-B14F-4D97-AF65-F5344CB8AC3E}">
        <p14:creationId xmlns:p14="http://schemas.microsoft.com/office/powerpoint/2010/main" val="25980726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coming from a statistics background, when I first heard the term “uncertainty quantification”, I immediately wondered “how does that differ from statistics?” because both are answering pretty interrelated questions and sometimes are using similar tools. </a:t>
            </a:r>
          </a:p>
          <a:p>
            <a:endParaRPr lang="en-US" dirty="0"/>
          </a:p>
          <a:p>
            <a:r>
              <a:rPr lang="en-US" dirty="0"/>
              <a:t>This slide gives a bit of history into how UQ methods were originally used and developed, but in the interest of time I’ll point our attention to the blue box to highlight a few of the main differences between UQ and statistics. The first difference is, while statistics is frequently concerned with estimating relationships between input and outputs and doing things like seeing if those relationships are statistically significant, UQ is focused on the relationship between input uncertainty and output uncertainty. So, any relationships that may exist between specific inputs and outputs are secondary, though they can be insightful and may still be something we want to capture, which we’ll talk more about later.</a:t>
            </a:r>
          </a:p>
          <a:p>
            <a:endParaRPr lang="en-US" dirty="0"/>
          </a:p>
          <a:p>
            <a:r>
              <a:rPr lang="en-US" dirty="0"/>
              <a:t>A related point is that, for UQ methods, prediction and propagation are the main objectives and things like </a:t>
            </a:r>
            <a:r>
              <a:rPr lang="en-US" dirty="0" err="1"/>
              <a:t>explainability</a:t>
            </a:r>
            <a:r>
              <a:rPr lang="en-US" dirty="0"/>
              <a:t> and causality are really not a focus. So, we tend to see more machine learning methods being applied in this area.</a:t>
            </a:r>
          </a:p>
          <a:p>
            <a:endParaRPr lang="en-US" dirty="0"/>
          </a:p>
          <a:p>
            <a:r>
              <a:rPr lang="en-US" dirty="0"/>
              <a:t>And finally, in many statistical applications, the dataset is mostly fixed and it can be difficult or costly to go out and generate new observations, especially in a targeted way. In UQ applications, on the other hand, it’s frequently the case that the researcher can generate new observations, at the cost of time or other resources, and the researcher can generate observations in a targeted way. So, if there’s a region of the input space where uncertainty is high or the researcher is particularly interested, they can generate samples directly from that region.</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in the next few slides, we’re going to go through a few different approaches that UQ analyses typically take. Just for notation, the X’s will denote inputs and Y’s will denote outputs. Upper case variables are random variables and lower case variables are particular values or realizations of those random variables.</a:t>
            </a:r>
          </a:p>
          <a:p>
            <a:endParaRPr lang="en-US" dirty="0"/>
          </a:p>
        </p:txBody>
      </p:sp>
      <p:sp>
        <p:nvSpPr>
          <p:cNvPr id="4" name="Slide Number Placeholder 3"/>
          <p:cNvSpPr>
            <a:spLocks noGrp="1"/>
          </p:cNvSpPr>
          <p:nvPr>
            <p:ph type="sldNum" sz="quarter" idx="5"/>
          </p:nvPr>
        </p:nvSpPr>
        <p:spPr/>
        <p:txBody>
          <a:bodyPr/>
          <a:lstStyle/>
          <a:p>
            <a:fld id="{A2430F75-B5EC-044F-A636-30352D0A1350}" type="slidenum">
              <a:rPr lang="en-US" smtClean="0"/>
              <a:t>14</a:t>
            </a:fld>
            <a:endParaRPr lang="en-US" dirty="0"/>
          </a:p>
        </p:txBody>
      </p:sp>
    </p:spTree>
    <p:extLst>
      <p:ext uri="{BB962C8B-B14F-4D97-AF65-F5344CB8AC3E}">
        <p14:creationId xmlns:p14="http://schemas.microsoft.com/office/powerpoint/2010/main" val="25134121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approach is the most basic UQ approach and really focuses in on that relationship input uncertainty and output uncertainty. So in this case, we have a distribution of inputs, X, which in this plot is shown by the distribution on the horizontal axis, and there’s a distribution of outcomes, Y, which is shown on the vertical axis.</a:t>
            </a:r>
          </a:p>
          <a:p>
            <a:endParaRPr lang="en-US" dirty="0"/>
          </a:p>
          <a:p>
            <a:r>
              <a:rPr lang="en-US" dirty="0"/>
              <a:t>Now, we can directly generate samples of Y by drawing a sample of X, running those inputs through the emulation, and recording the result. That’s the simple Monte Carlo approach, but the issue is that the emulation is resource intensive. So what we’re looking for is some function f that acts as a proxy or surrogate for the simulation. The next slide shows one such function f that works here.</a:t>
            </a:r>
          </a:p>
        </p:txBody>
      </p:sp>
      <p:sp>
        <p:nvSpPr>
          <p:cNvPr id="4" name="Slide Number Placeholder 3"/>
          <p:cNvSpPr>
            <a:spLocks noGrp="1"/>
          </p:cNvSpPr>
          <p:nvPr>
            <p:ph type="sldNum" sz="quarter" idx="5"/>
          </p:nvPr>
        </p:nvSpPr>
        <p:spPr/>
        <p:txBody>
          <a:bodyPr/>
          <a:lstStyle/>
          <a:p>
            <a:fld id="{A2430F75-B5EC-044F-A636-30352D0A1350}" type="slidenum">
              <a:rPr lang="en-US" smtClean="0"/>
              <a:t>15</a:t>
            </a:fld>
            <a:endParaRPr lang="en-US" dirty="0"/>
          </a:p>
        </p:txBody>
      </p:sp>
    </p:spTree>
    <p:extLst>
      <p:ext uri="{BB962C8B-B14F-4D97-AF65-F5344CB8AC3E}">
        <p14:creationId xmlns:p14="http://schemas.microsoft.com/office/powerpoint/2010/main" val="33547404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importantly in this approach, the function we’re looking for does not necessarily have to reflect any relationship that may exist between inputs and outputs. All that we need is for f applied to the random variable X to have the same distribution as the random variable Y. So in this case, we’ve found such an f, and rather than generating new observations of outcomes by plugging inputs into the emulation, we can just plug inputs into our function f, which is much less resource-intensive.</a:t>
            </a:r>
          </a:p>
          <a:p>
            <a:endParaRPr lang="en-US" dirty="0"/>
          </a:p>
          <a:p>
            <a:r>
              <a:rPr lang="en-US" dirty="0"/>
              <a:t>Polynomial chaos expansions are a common method for this approach, and are discussed a bit here. Overall this approach is useful as a proxy for emulations when you only care about the relationship between input uncertainty and output uncertainty, and not the relationship between specific inputs and outputs.</a:t>
            </a:r>
          </a:p>
        </p:txBody>
      </p:sp>
      <p:sp>
        <p:nvSpPr>
          <p:cNvPr id="4" name="Slide Number Placeholder 3"/>
          <p:cNvSpPr>
            <a:spLocks noGrp="1"/>
          </p:cNvSpPr>
          <p:nvPr>
            <p:ph type="sldNum" sz="quarter" idx="5"/>
          </p:nvPr>
        </p:nvSpPr>
        <p:spPr/>
        <p:txBody>
          <a:bodyPr/>
          <a:lstStyle/>
          <a:p>
            <a:fld id="{A2430F75-B5EC-044F-A636-30352D0A1350}" type="slidenum">
              <a:rPr lang="en-US" smtClean="0"/>
              <a:t>16</a:t>
            </a:fld>
            <a:endParaRPr lang="en-US" dirty="0"/>
          </a:p>
        </p:txBody>
      </p:sp>
    </p:spTree>
    <p:extLst>
      <p:ext uri="{BB962C8B-B14F-4D97-AF65-F5344CB8AC3E}">
        <p14:creationId xmlns:p14="http://schemas.microsoft.com/office/powerpoint/2010/main" val="4767890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second approach, we do care about the relationship between inputs and outputs. And in particular, there is a deterministic relationship between inputs and outputs, which is shown in this plot by the blue line. Now, we have a few observations from the emulation, and we want our estimate, which is shown by the red line, to exactly fit at those observed points and provide an unbiased estimate for intermediate points. Also for those intermediate points, we want to have an understanding of uncertainty, so it’s ideal if the predictions follow some known distribution. In this plot, estimates are approximately normally distributed, and 95% confidence intervals are shown by shaded regions.</a:t>
            </a:r>
          </a:p>
          <a:p>
            <a:endParaRPr lang="en-US" dirty="0"/>
          </a:p>
          <a:p>
            <a:r>
              <a:rPr lang="en-US" dirty="0"/>
              <a:t>Interpolation and other similar methods are popular here. Overall, this approach is useful when we do care about the relationship between inputs and outputs and outcomes are conditionally deterministic.</a:t>
            </a:r>
          </a:p>
          <a:p>
            <a:endParaRPr lang="en-US" dirty="0"/>
          </a:p>
        </p:txBody>
      </p:sp>
      <p:sp>
        <p:nvSpPr>
          <p:cNvPr id="4" name="Slide Number Placeholder 3"/>
          <p:cNvSpPr>
            <a:spLocks noGrp="1"/>
          </p:cNvSpPr>
          <p:nvPr>
            <p:ph type="sldNum" sz="quarter" idx="5"/>
          </p:nvPr>
        </p:nvSpPr>
        <p:spPr/>
        <p:txBody>
          <a:bodyPr/>
          <a:lstStyle/>
          <a:p>
            <a:fld id="{A2430F75-B5EC-044F-A636-30352D0A1350}" type="slidenum">
              <a:rPr lang="en-US" smtClean="0"/>
              <a:t>17</a:t>
            </a:fld>
            <a:endParaRPr lang="en-US" dirty="0"/>
          </a:p>
        </p:txBody>
      </p:sp>
    </p:spTree>
    <p:extLst>
      <p:ext uri="{BB962C8B-B14F-4D97-AF65-F5344CB8AC3E}">
        <p14:creationId xmlns:p14="http://schemas.microsoft.com/office/powerpoint/2010/main" val="28752695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the last approach, which is what we ultimately ended up using, is similar to the previous approach in that we care the relationship between inputs and outputs. However, in this case, there is not an exact deterministic relationship between inputs and outputs. So what we’re looking for is a function that takes inputs X and returns a distribution of outcomes that describes both inherent uncertainty in Y|X as well as uncertainty in the exact relationship between that comes from having a finite sample (that is, both aleatoric and epistemic uncertainty).</a:t>
            </a:r>
          </a:p>
          <a:p>
            <a:endParaRPr lang="en-US" dirty="0"/>
          </a:p>
          <a:p>
            <a:r>
              <a:rPr lang="en-US" dirty="0"/>
              <a:t>Now the bottom plot is a good way to show how we’ll end up using this approach. What we can do is take any value of inputs X and plug them into our function F, and what we’ll get is an entire distribution of outcomes Y, in this a normal distribution. We can either work with that distribution directly, or if we’re interested in generating a sample of outcomes, we can sample directly from that distribution. And of course, it’s much faster to use this proxy or surrogate function than it is to run through the emulation again. And we can feasible do this many times to build up a sufficient picture of what the outcome distribution looks like.</a:t>
            </a:r>
          </a:p>
          <a:p>
            <a:endParaRPr lang="en-US" dirty="0"/>
          </a:p>
          <a:p>
            <a:r>
              <a:rPr lang="en-US" dirty="0"/>
              <a:t>So overall, this is a good approach for when we again care about the relationship between inputs and outputs but outcomes are not deterministic.</a:t>
            </a:r>
          </a:p>
        </p:txBody>
      </p:sp>
      <p:sp>
        <p:nvSpPr>
          <p:cNvPr id="4" name="Slide Number Placeholder 3"/>
          <p:cNvSpPr>
            <a:spLocks noGrp="1"/>
          </p:cNvSpPr>
          <p:nvPr>
            <p:ph type="sldNum" sz="quarter" idx="5"/>
          </p:nvPr>
        </p:nvSpPr>
        <p:spPr/>
        <p:txBody>
          <a:bodyPr/>
          <a:lstStyle/>
          <a:p>
            <a:fld id="{A2430F75-B5EC-044F-A636-30352D0A1350}" type="slidenum">
              <a:rPr lang="en-US" smtClean="0"/>
              <a:t>18</a:t>
            </a:fld>
            <a:endParaRPr lang="en-US" dirty="0"/>
          </a:p>
        </p:txBody>
      </p:sp>
    </p:spTree>
    <p:extLst>
      <p:ext uri="{BB962C8B-B14F-4D97-AF65-F5344CB8AC3E}">
        <p14:creationId xmlns:p14="http://schemas.microsoft.com/office/powerpoint/2010/main" val="41133257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to recall, our primary goal with this research is, given a distribution of attacks, to estimate the overall probability that differential pressure will exceed 1MPa. If this were absolutely the only thing we cared about, approach 1 would be sufficient here. However, we have secondary goal, because it would be useful to be able to identify particular attack scenarios in which risk is high and potentially estimate distributions of outcomes for particular attack scenarios. </a:t>
            </a:r>
          </a:p>
          <a:p>
            <a:endParaRPr lang="en-US" dirty="0"/>
          </a:p>
          <a:p>
            <a:r>
              <a:rPr lang="en-US" dirty="0"/>
              <a:t>So given both of those goals, approach 3 (which is to estimate the distribution of </a:t>
            </a:r>
            <a:r>
              <a:rPr lang="en-US" dirty="0" err="1"/>
              <a:t>Y|x</a:t>
            </a:r>
            <a:r>
              <a:rPr lang="en-US" dirty="0"/>
              <a:t> given any value of x) was our aspiration, because that would provide insight into both overall risk and the relationship between attack characteristics and impacts.</a:t>
            </a:r>
          </a:p>
          <a:p>
            <a:endParaRPr lang="en-US" dirty="0"/>
          </a:p>
          <a:p>
            <a:r>
              <a:rPr lang="en-US" dirty="0"/>
              <a:t>Further, it’s not really apparent before looking at the data whether the relationship between inputs and outcomes in the emulation is simple or monotonic or otherwise easy to model. So, the approach we chose also needed to be flexible (something like smoothing, which we’ll discuss in the next slide), and it also needs to provide estimates of conditional distributions of outcomes.</a:t>
            </a:r>
          </a:p>
        </p:txBody>
      </p:sp>
      <p:sp>
        <p:nvSpPr>
          <p:cNvPr id="4" name="Slide Number Placeholder 3"/>
          <p:cNvSpPr>
            <a:spLocks noGrp="1"/>
          </p:cNvSpPr>
          <p:nvPr>
            <p:ph type="sldNum" sz="quarter" idx="5"/>
          </p:nvPr>
        </p:nvSpPr>
        <p:spPr/>
        <p:txBody>
          <a:bodyPr/>
          <a:lstStyle/>
          <a:p>
            <a:fld id="{A2430F75-B5EC-044F-A636-30352D0A1350}" type="slidenum">
              <a:rPr lang="en-US" smtClean="0"/>
              <a:t>19</a:t>
            </a:fld>
            <a:endParaRPr lang="en-US" dirty="0"/>
          </a:p>
        </p:txBody>
      </p:sp>
    </p:spTree>
    <p:extLst>
      <p:ext uri="{BB962C8B-B14F-4D97-AF65-F5344CB8AC3E}">
        <p14:creationId xmlns:p14="http://schemas.microsoft.com/office/powerpoint/2010/main" val="42872908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~25 minutes</a:t>
            </a:r>
          </a:p>
        </p:txBody>
      </p:sp>
      <p:sp>
        <p:nvSpPr>
          <p:cNvPr id="4" name="Slide Number Placeholder 3"/>
          <p:cNvSpPr>
            <a:spLocks noGrp="1"/>
          </p:cNvSpPr>
          <p:nvPr>
            <p:ph type="sldNum" sz="quarter" idx="5"/>
          </p:nvPr>
        </p:nvSpPr>
        <p:spPr/>
        <p:txBody>
          <a:bodyPr/>
          <a:lstStyle/>
          <a:p>
            <a:fld id="{A2430F75-B5EC-044F-A636-30352D0A1350}" type="slidenum">
              <a:rPr lang="en-US" smtClean="0"/>
              <a:t>20</a:t>
            </a:fld>
            <a:endParaRPr lang="en-US" dirty="0"/>
          </a:p>
        </p:txBody>
      </p:sp>
    </p:spTree>
    <p:extLst>
      <p:ext uri="{BB962C8B-B14F-4D97-AF65-F5344CB8AC3E}">
        <p14:creationId xmlns:p14="http://schemas.microsoft.com/office/powerpoint/2010/main" val="6178755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kicking off, I’ll give just a brief introduction and some context for where this research fits.</a:t>
            </a:r>
          </a:p>
          <a:p>
            <a:endParaRPr lang="en-US" dirty="0"/>
          </a:p>
          <a:p>
            <a:r>
              <a:rPr lang="en-US" dirty="0"/>
              <a:t>I received my Ph.D. in Economics from the University of Oregon in 2017, where I studied industrial organization and focused on choice modeling and empirical models of competition. My dissertation focused on identifying changes in pricing, competition, and technological change in the US freight rail industry following its partial deregulation.</a:t>
            </a:r>
          </a:p>
          <a:p>
            <a:endParaRPr lang="en-US" dirty="0"/>
          </a:p>
          <a:p>
            <a:r>
              <a:rPr lang="en-US" dirty="0"/>
              <a:t>I joined Sandia National Laboratories in 2017, and I started in a group doing Cyber Resilience R&amp;D. While I was in that role, I contributed to and conducted analyses looking at risk and resilience of cyber systems, and specifically performing statistical analyses and uncertainty quantification that enabled using cyber emulation and experimentation to measure risk and resilience. This is where the research I’ll be discussing mostly fits in.</a:t>
            </a:r>
          </a:p>
          <a:p>
            <a:endParaRPr lang="en-US" dirty="0"/>
          </a:p>
          <a:p>
            <a:r>
              <a:rPr lang="en-US" dirty="0"/>
              <a:t>During that time, I also joined the Interagency Nuclear Safety Review Board, which performs risk analyses of launches of spacecraft containing nuclear material. Through 2019, our work was focused on Mars 2020 and the Perseverance rover, which landed on Mars in 2020, and since then have been preparing for analysis of a nuclear thermal propulsion mission, which is starting up this year.</a:t>
            </a:r>
          </a:p>
          <a:p>
            <a:endParaRPr lang="en-US" dirty="0"/>
          </a:p>
          <a:p>
            <a:r>
              <a:rPr lang="en-US" dirty="0"/>
              <a:t>Then in early 2020 I joined the Strategic Futures and Policy Analysis group here at Sandia. I actually shifted roles one week before lockdown, so was able to jump right in into some policy studies looking at Telecommuting that ultimately shaped Sandia’s hybrid work posture and economic impact analyses that supported Sandia’s COVID modeling effort. And, amongst other research, I’ve been involved with Sandia’s Global Futures series, which considers domains and areas where there could be disruptions over the next 10-20 years that would have major implications for Sandia strategy and national security as a whole. In particular, I was one of the PIs on the Future of Economic Value and National Security and am the lead PI the current study on the Future of Knowledge Management.</a:t>
            </a:r>
          </a:p>
        </p:txBody>
      </p:sp>
      <p:sp>
        <p:nvSpPr>
          <p:cNvPr id="4" name="Slide Number Placeholder 3"/>
          <p:cNvSpPr>
            <a:spLocks noGrp="1"/>
          </p:cNvSpPr>
          <p:nvPr>
            <p:ph type="sldNum" sz="quarter" idx="5"/>
          </p:nvPr>
        </p:nvSpPr>
        <p:spPr/>
        <p:txBody>
          <a:bodyPr/>
          <a:lstStyle/>
          <a:p>
            <a:fld id="{A2430F75-B5EC-044F-A636-30352D0A1350}" type="slidenum">
              <a:rPr lang="en-US" smtClean="0"/>
              <a:t>2</a:t>
            </a:fld>
            <a:endParaRPr lang="en-US" dirty="0"/>
          </a:p>
        </p:txBody>
      </p:sp>
    </p:spTree>
    <p:extLst>
      <p:ext uri="{BB962C8B-B14F-4D97-AF65-F5344CB8AC3E}">
        <p14:creationId xmlns:p14="http://schemas.microsoft.com/office/powerpoint/2010/main" val="342732069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now that we’ve talked through what UQ is generally and what we need from a UQ approach in this particular case, let’s talk about some details of what we actually did. So first I’ll talk about kernel smoothing, which initially seemed promising but turned out to be sort of a failed approach.</a:t>
            </a:r>
          </a:p>
          <a:p>
            <a:endParaRPr lang="en-US" dirty="0"/>
          </a:p>
          <a:p>
            <a:r>
              <a:rPr lang="en-US" dirty="0"/>
              <a:t>Broadly, kernel smoothing (and other smoothing methods) fit a smooth curve through noisy data, similar to the plots we were just looking at. It’s up to the researcher to select what is called the “kernel” and parameters of the kernel, which control the level smoothing and shape of the fit. Conveniently, if assumptions similar to those of the Central limit theorem are met, then estimates are asymptotically normal, giving us that conditional distribution of outcomes we’re after. And finally, since we have a binary outcome, predictions should be like probabilities, and in the [0, 1] interval. But fortunately, we can use constrained kernel smoothing to implement those bounds.</a:t>
            </a:r>
          </a:p>
          <a:p>
            <a:endParaRPr lang="en-US" dirty="0"/>
          </a:p>
          <a:p>
            <a:r>
              <a:rPr lang="en-US" dirty="0"/>
              <a:t>We ran into a couple of issues that ultimately caused us to look into other approaches. First, asymptotic distributions for constrained kernel smoothing are not nearly as straightforward as for regular kernel smoothing, and there were some additional assumptions that needed to be made and these methods are not nearly as ubiquitous. </a:t>
            </a:r>
          </a:p>
          <a:p>
            <a:endParaRPr lang="en-US" dirty="0"/>
          </a:p>
          <a:p>
            <a:r>
              <a:rPr lang="en-US" dirty="0"/>
              <a:t>The other issue we ran into was, we had an eye towards using these methods not just for binary outcomes but also for real-valued outcomes, such as the log-time-to-threshold metric, which measures how long it takes to reach the 1MPa threshold, for example. As we looked into those outcomes, we saw they took distributions with very fat tails, which showed evidence of infinite variance. So, for those real-valued outcomes, we found ourselves in the somewhat unusual situation of not being able to use the Central Limit Theorem or other asymptotic distributions.</a:t>
            </a:r>
          </a:p>
          <a:p>
            <a:endParaRPr lang="en-US" dirty="0"/>
          </a:p>
          <a:p>
            <a:r>
              <a:rPr lang="en-US" dirty="0"/>
              <a:t>Neither of these issues were complete deal-breakers for kernel smoothing, but it did cause us to look around for other approaches that didn’t rely on </a:t>
            </a:r>
            <a:r>
              <a:rPr lang="en-US" dirty="0" err="1"/>
              <a:t>asymptotics</a:t>
            </a:r>
            <a:r>
              <a:rPr lang="en-US" dirty="0"/>
              <a:t> and could produce conditional outcome distributions for binary outcomes in a more direct way.</a:t>
            </a:r>
          </a:p>
        </p:txBody>
      </p:sp>
      <p:sp>
        <p:nvSpPr>
          <p:cNvPr id="4" name="Slide Number Placeholder 3"/>
          <p:cNvSpPr>
            <a:spLocks noGrp="1"/>
          </p:cNvSpPr>
          <p:nvPr>
            <p:ph type="sldNum" sz="quarter" idx="5"/>
          </p:nvPr>
        </p:nvSpPr>
        <p:spPr/>
        <p:txBody>
          <a:bodyPr/>
          <a:lstStyle/>
          <a:p>
            <a:fld id="{A2430F75-B5EC-044F-A636-30352D0A1350}" type="slidenum">
              <a:rPr lang="en-US" smtClean="0"/>
              <a:t>21</a:t>
            </a:fld>
            <a:endParaRPr lang="en-US" dirty="0"/>
          </a:p>
        </p:txBody>
      </p:sp>
    </p:spTree>
    <p:extLst>
      <p:ext uri="{BB962C8B-B14F-4D97-AF65-F5344CB8AC3E}">
        <p14:creationId xmlns:p14="http://schemas.microsoft.com/office/powerpoint/2010/main" val="5932565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this brings us to Gaussian processes, which we ultimately did use for this analysis. Gaussian processes functionally look very similar to kernel smoothing. They both have a very similar objective to fit a smooth curve through noisy data. As we’ll see in a moment, Gaussian processes also have a kernel that controls the level of smoothing. However, the importance difference between Gaussian processes and kernel smoothing is that GPs are entirely likelihood based. In particular, that is to say that GPs assume conditional outcomes follow a specified distribution whereas kernel smoothing does not.</a:t>
            </a:r>
          </a:p>
          <a:p>
            <a:endParaRPr lang="en-US" dirty="0"/>
          </a:p>
          <a:p>
            <a:r>
              <a:rPr lang="en-US" dirty="0"/>
              <a:t>&lt;The comparison is very much akin to estimating the mean using a sample average (which is similar to what kernel smoothing does) vs. estimating the mean by assuming data come from a normal distribution and estimating the parameters of that distribution. The former is simpler but relies on </a:t>
            </a:r>
            <a:r>
              <a:rPr lang="en-US" dirty="0" err="1"/>
              <a:t>asymptotics</a:t>
            </a:r>
            <a:r>
              <a:rPr lang="en-US" dirty="0"/>
              <a:t> for the estimate distribution, and the latter requires explicitly assuming the outcome distribution but provides some additional information. So overall this gives us a way to estimate and do formal inference for smooth curve estimates while avoiding some of those asymptotic issues.&gt;</a:t>
            </a:r>
          </a:p>
          <a:p>
            <a:endParaRPr lang="en-US" dirty="0"/>
          </a:p>
          <a:p>
            <a:r>
              <a:rPr lang="en-US" dirty="0"/>
              <a:t>The standard GP formulation is shown here. First, we have a function f that maps inputs to expected outputs. f(x), which acts as a latent variable in this model, is assumed to follow a multivariate normal distribution with mean 0 and covariance matrix given by K(x). Here, K is the kernel function, which takes the vector of inputs, x, and returns a covariance matrix. Theta contains the parameters of the kernel function that control the degree of smoothing, and those must be fit using observed data. Also, y are typically standardized (and demeaned in particular), so the assumption of a mean of zero is justified.</a:t>
            </a:r>
          </a:p>
          <a:p>
            <a:endParaRPr lang="en-US" dirty="0"/>
          </a:p>
          <a:p>
            <a:r>
              <a:rPr lang="en-US" dirty="0"/>
              <a:t>Then, the GP also assumes that y follows a normal distribution, with mean given by the predicted value f(x) and variance of sigma squared.</a:t>
            </a:r>
          </a:p>
        </p:txBody>
      </p:sp>
      <p:sp>
        <p:nvSpPr>
          <p:cNvPr id="4" name="Slide Number Placeholder 3"/>
          <p:cNvSpPr>
            <a:spLocks noGrp="1"/>
          </p:cNvSpPr>
          <p:nvPr>
            <p:ph type="sldNum" sz="quarter" idx="5"/>
          </p:nvPr>
        </p:nvSpPr>
        <p:spPr/>
        <p:txBody>
          <a:bodyPr/>
          <a:lstStyle/>
          <a:p>
            <a:fld id="{A2430F75-B5EC-044F-A636-30352D0A1350}" type="slidenum">
              <a:rPr lang="en-US" smtClean="0"/>
              <a:t>22</a:t>
            </a:fld>
            <a:endParaRPr lang="en-US" dirty="0"/>
          </a:p>
        </p:txBody>
      </p:sp>
    </p:spTree>
    <p:extLst>
      <p:ext uri="{BB962C8B-B14F-4D97-AF65-F5344CB8AC3E}">
        <p14:creationId xmlns:p14="http://schemas.microsoft.com/office/powerpoint/2010/main" val="3531554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has a few comparisons and contrasts between Gaussian processes and kernel smoothers. There are a couple interesting details here, but in the interest of time we’ll keep this pretty high-level for now and happy to come back and discuss if there’s interest. Overall, Gaussian processes are addressing similar problems and have some similar components, like the kernel. However, the main difference is that kernel smoothers are non-parametric and not likelihood-based, whereas Gaussian processes are likelihood-based and are fully parametric, which is very convenient for this particular application.</a:t>
            </a:r>
          </a:p>
        </p:txBody>
      </p:sp>
      <p:sp>
        <p:nvSpPr>
          <p:cNvPr id="4" name="Slide Number Placeholder 3"/>
          <p:cNvSpPr>
            <a:spLocks noGrp="1"/>
          </p:cNvSpPr>
          <p:nvPr>
            <p:ph type="sldNum" sz="quarter" idx="5"/>
          </p:nvPr>
        </p:nvSpPr>
        <p:spPr/>
        <p:txBody>
          <a:bodyPr/>
          <a:lstStyle/>
          <a:p>
            <a:fld id="{A2430F75-B5EC-044F-A636-30352D0A1350}" type="slidenum">
              <a:rPr lang="en-US" smtClean="0"/>
              <a:t>23</a:t>
            </a:fld>
            <a:endParaRPr lang="en-US" dirty="0"/>
          </a:p>
        </p:txBody>
      </p:sp>
    </p:spTree>
    <p:extLst>
      <p:ext uri="{BB962C8B-B14F-4D97-AF65-F5344CB8AC3E}">
        <p14:creationId xmlns:p14="http://schemas.microsoft.com/office/powerpoint/2010/main" val="137463024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similar to what we briefly discussed with respect to kernel smoothing, we do need to constrain predictions coming from the Gaussian process to the [0, 1] interval, because outcomes in our model are binary. This is pretty straightforward and shown here in this slide. Briefly, we use a link function, specifically the inverse logit function, to map real values to the [0, 1] interval, very similar to what’s done with generalized linear models like logit models. Now f(x) is real-valued, so by applying this transformation to f(x) we end up with a value that’s interpretable as the probability of failure, the probability that the 1MPa threshold will be reached.</a:t>
            </a:r>
          </a:p>
          <a:p>
            <a:endParaRPr lang="en-US" dirty="0"/>
          </a:p>
          <a:p>
            <a:r>
              <a:rPr lang="en-US" dirty="0"/>
              <a:t>So, to review, the binary outcome GP model checks all the boxes of things we were looking for. It fits a smooth curve (constrained to the [0, 1] interval) through noisy data in a flexible way. By using a binary outcome we avoid some of the issues around assuming normality and issues around </a:t>
            </a:r>
            <a:r>
              <a:rPr lang="en-US" dirty="0" err="1"/>
              <a:t>asymptotics</a:t>
            </a:r>
            <a:r>
              <a:rPr lang="en-US" dirty="0"/>
              <a:t>, though the standard GP could be adapted to accommodate non-normality. And finally, this enables very straightforward inference that leverages likelihoods explicitly specified and assumed by the model.</a:t>
            </a:r>
          </a:p>
        </p:txBody>
      </p:sp>
      <p:sp>
        <p:nvSpPr>
          <p:cNvPr id="4" name="Slide Number Placeholder 3"/>
          <p:cNvSpPr>
            <a:spLocks noGrp="1"/>
          </p:cNvSpPr>
          <p:nvPr>
            <p:ph type="sldNum" sz="quarter" idx="5"/>
          </p:nvPr>
        </p:nvSpPr>
        <p:spPr/>
        <p:txBody>
          <a:bodyPr/>
          <a:lstStyle/>
          <a:p>
            <a:fld id="{A2430F75-B5EC-044F-A636-30352D0A1350}" type="slidenum">
              <a:rPr lang="en-US" smtClean="0"/>
              <a:t>24</a:t>
            </a:fld>
            <a:endParaRPr lang="en-US" dirty="0"/>
          </a:p>
        </p:txBody>
      </p:sp>
    </p:spTree>
    <p:extLst>
      <p:ext uri="{BB962C8B-B14F-4D97-AF65-F5344CB8AC3E}">
        <p14:creationId xmlns:p14="http://schemas.microsoft.com/office/powerpoint/2010/main" val="154655184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now let’s get into how we generated data using the emulation. Once again, we are focused on estimating the probability that differential pressure will exceed 1 MPa at any point in the two minute attack, conditional on which actuators are targeted and what values are injected to the targeted actuators. We used Latin hypercube sampling to generate our sample of inputs. Latin hypercube sampling is a method that partitions the input space and generates an observation from each of those partitions, which results in a sample that very effectively spans the input space. It is not an adaptive sampling method however, and we’ll discuss some of those implications a bit more later.</a:t>
            </a:r>
          </a:p>
          <a:p>
            <a:endParaRPr lang="en-US" dirty="0"/>
          </a:p>
          <a:p>
            <a:r>
              <a:rPr lang="en-US" dirty="0"/>
              <a:t>The sample used to fit the Gaussian process contained 250 attack scenarios. 83 targeted just the heater, 83 targeted just the sprayer, and 84 targeted both the heater and sprayer. For each of the attack scenarios, we set up emulation and allowed it to stabilize for 5 minutes. We then launched the attack according to attack scenario parameters and let the attack run for two minutes. After that point we stop the emulation; we also could have let the emulation continue after the attack, but the system simply stabilizes after the attack so there’s not any additional information to gain by letting the emulation continue after the attack. So overall, each iteration of the emulation takes around 7 minutes to run, which is relatively time-intensive and motivates our UQ approach. Finally, </a:t>
            </a:r>
            <a:r>
              <a:rPr lang="en-US" dirty="0" err="1"/>
              <a:t>tthe</a:t>
            </a:r>
            <a:r>
              <a:rPr lang="en-US" dirty="0"/>
              <a:t> emulation captured readings of differential pressure, which we used to construct an indicator of whether the 1 MPa threshold was reached.  </a:t>
            </a:r>
          </a:p>
        </p:txBody>
      </p:sp>
      <p:sp>
        <p:nvSpPr>
          <p:cNvPr id="4" name="Slide Number Placeholder 3"/>
          <p:cNvSpPr>
            <a:spLocks noGrp="1"/>
          </p:cNvSpPr>
          <p:nvPr>
            <p:ph type="sldNum" sz="quarter" idx="5"/>
          </p:nvPr>
        </p:nvSpPr>
        <p:spPr/>
        <p:txBody>
          <a:bodyPr/>
          <a:lstStyle/>
          <a:p>
            <a:fld id="{A2430F75-B5EC-044F-A636-30352D0A1350}" type="slidenum">
              <a:rPr lang="en-US" smtClean="0"/>
              <a:t>25</a:t>
            </a:fld>
            <a:endParaRPr lang="en-US" dirty="0"/>
          </a:p>
        </p:txBody>
      </p:sp>
    </p:spTree>
    <p:extLst>
      <p:ext uri="{BB962C8B-B14F-4D97-AF65-F5344CB8AC3E}">
        <p14:creationId xmlns:p14="http://schemas.microsoft.com/office/powerpoint/2010/main" val="41890690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was one final issue that we ran into. And that was a convergence issue we ran into when trying to estimate this model with classical statistics methods like maximum likelihood. There’s a well-known parameter instability issue that occurs with binary outcome models that have flexible relationships between inputs and outputs, like we have here. I’m happy to discuss more details if there’s interest, but in short, a Bayesian estimation framework gives us a way to more reliably achieve and assess convergence. The downside is we have to specify priors distributions for parameters, but there are well-established ways of doing that, and in particular we follow suggestions from Andrew Gelman to use half-Cauchy priors for our kernel parameters. </a:t>
            </a:r>
          </a:p>
          <a:p>
            <a:endParaRPr lang="en-US" dirty="0"/>
          </a:p>
          <a:p>
            <a:r>
              <a:rPr lang="en-US" dirty="0"/>
              <a:t>The entire model that we’re using as a surrogate for the emulation is shown here in the blue box.</a:t>
            </a:r>
          </a:p>
          <a:p>
            <a:endParaRPr lang="en-US" dirty="0"/>
          </a:p>
          <a:p>
            <a:r>
              <a:rPr lang="en-US" dirty="0"/>
              <a:t>We did use Markov chain Monte Carlo to estimate the model, and in particular we used No U-Turn Sampling as implemented in the Stan platform. So how Markov chain Monte Carlo works is, you set up a Markov chain, and you let it run for enough iterations until the Markov chain is approximately at its steady state. And it turns out that by construction, that steady state distribution is the posterior distribution, so additional iterations are sampled from the posterior as desired. We used 1000 burn-in iterations to get our Markov chain close to convergence, and then used 1000 sampling iterations to generate samples of model parameters. Of course, we also used trace plots and other diagnostics to make sure convergence had been achieved.</a:t>
            </a:r>
          </a:p>
        </p:txBody>
      </p:sp>
      <p:sp>
        <p:nvSpPr>
          <p:cNvPr id="4" name="Slide Number Placeholder 3"/>
          <p:cNvSpPr>
            <a:spLocks noGrp="1"/>
          </p:cNvSpPr>
          <p:nvPr>
            <p:ph type="sldNum" sz="quarter" idx="5"/>
          </p:nvPr>
        </p:nvSpPr>
        <p:spPr/>
        <p:txBody>
          <a:bodyPr/>
          <a:lstStyle/>
          <a:p>
            <a:fld id="{A2430F75-B5EC-044F-A636-30352D0A1350}" type="slidenum">
              <a:rPr lang="en-US" smtClean="0"/>
              <a:t>26</a:t>
            </a:fld>
            <a:endParaRPr lang="en-US" dirty="0"/>
          </a:p>
        </p:txBody>
      </p:sp>
    </p:spTree>
    <p:extLst>
      <p:ext uri="{BB962C8B-B14F-4D97-AF65-F5344CB8AC3E}">
        <p14:creationId xmlns:p14="http://schemas.microsoft.com/office/powerpoint/2010/main" val="144576141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moving on to results. These plots show our estimates of the conditional probability that the 1MPa threshold would be reached conditional on which actuators were targeted and what values were injected to targeted actuators. The left plot shows the scenario in which just the heater is targeted. This was actually a special case, there were zero instances where the threshold was reached when just the heater was targeted regardless of what value was injected to the heater. Since there were zero instances of failure here, the Gaussian process actually had convergence issues. So we ended up using a Beta distribution formulation for the heater case, and there’s more details of that in the paper. Overall, this first plot was our first indication that the heater didn’t really matter for our scenario.</a:t>
            </a:r>
          </a:p>
          <a:p>
            <a:endParaRPr lang="en-US" dirty="0"/>
          </a:p>
          <a:p>
            <a:r>
              <a:rPr lang="en-US" dirty="0"/>
              <a:t>The middle plot shows probability of failure estimates and 95% interior intervals when just the sprayer was targeted. A couple of things we can note: First, there appears to be a threshold on sprayer values around 40 to 45 or so, where injected values below that don’t seem to cause issues, but values above that really do. And what’s happening for those higher values is: The adversary is causing the sprayer to over-actuate, which cools the pressurizer and causes pressure to quickly drop (which would likely result in water flashing to steam in the system). So this is telling us, an attack that over-actuates the sprayer is a very effective and fast way of causing catastrophic events. The second thing we can note from the middle plot is we can start to see some evidence of overfitting, which we’ll talk a bit more about in a minute.</a:t>
            </a:r>
          </a:p>
          <a:p>
            <a:endParaRPr lang="en-US" dirty="0"/>
          </a:p>
          <a:p>
            <a:r>
              <a:rPr lang="en-US" dirty="0"/>
              <a:t>Finally, the third plot shows estimated failure probabilities when both heater and sprayer are targeted. Values injected to the sprayer are shown on the horizontal axis and heater values are shown by different curves, red is 10, green is 50, and blue is 90. This looks qualitatively pretty similar to the sprayer plot. Again we have a threshold around a sprayer value of 40 to 45. And the curves look very similar across heater values, which is again an indication that heater values are not really important in this particular attack scenario.</a:t>
            </a:r>
          </a:p>
        </p:txBody>
      </p:sp>
      <p:sp>
        <p:nvSpPr>
          <p:cNvPr id="4" name="Slide Number Placeholder 3"/>
          <p:cNvSpPr>
            <a:spLocks noGrp="1"/>
          </p:cNvSpPr>
          <p:nvPr>
            <p:ph type="sldNum" sz="quarter" idx="5"/>
          </p:nvPr>
        </p:nvSpPr>
        <p:spPr/>
        <p:txBody>
          <a:bodyPr/>
          <a:lstStyle/>
          <a:p>
            <a:fld id="{A2430F75-B5EC-044F-A636-30352D0A1350}" type="slidenum">
              <a:rPr lang="en-US" smtClean="0"/>
              <a:t>28</a:t>
            </a:fld>
            <a:endParaRPr lang="en-US" dirty="0"/>
          </a:p>
        </p:txBody>
      </p:sp>
    </p:spTree>
    <p:extLst>
      <p:ext uri="{BB962C8B-B14F-4D97-AF65-F5344CB8AC3E}">
        <p14:creationId xmlns:p14="http://schemas.microsoft.com/office/powerpoint/2010/main" val="410575561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finally, we can also use the fitted Gaussian process to estimate the overall probability of crossing the one MPa threshold. Recall that the adversary targets the heater actuator, sprayer actuator, and both actuators each with probability 1/3, and values injected to targeted actuators are uniformly distributed on the interval from 0 to 100. We constructed an event tree, which is shown in this figure on the right. Overall, given assumptions about the attack, we estimate there is a 35.7% probability the threshold will be crossed given the attack occurs, and importantly this estimate incorporates our uncertainty about those failure probabilities. We can also note, again, that when the just the heater is targeted, it’s very unlikely the threshold will be crossed. When just the sprayer is targeted the probability of crossing the threshold is about 50%. And finally, when both heater and sprayer are targeted, there’s about a 55% chance of crossing that threshold.</a:t>
            </a:r>
          </a:p>
          <a:p>
            <a:endParaRPr lang="en-US" dirty="0"/>
          </a:p>
          <a:p>
            <a:r>
              <a:rPr lang="en-US" dirty="0"/>
              <a:t>Finally, using a Gaussian process is really what enables us to approximate these probabilities in computationally feasible and efficient way. Again recall that each iteration of the emulation takes around 7 minutes, whereas drawing a new sample from the Gaussian process takes only 0.7 seconds. </a:t>
            </a:r>
          </a:p>
        </p:txBody>
      </p:sp>
      <p:sp>
        <p:nvSpPr>
          <p:cNvPr id="4" name="Slide Number Placeholder 3"/>
          <p:cNvSpPr>
            <a:spLocks noGrp="1"/>
          </p:cNvSpPr>
          <p:nvPr>
            <p:ph type="sldNum" sz="quarter" idx="5"/>
          </p:nvPr>
        </p:nvSpPr>
        <p:spPr/>
        <p:txBody>
          <a:bodyPr/>
          <a:lstStyle/>
          <a:p>
            <a:fld id="{A2430F75-B5EC-044F-A636-30352D0A1350}" type="slidenum">
              <a:rPr lang="en-US" smtClean="0"/>
              <a:t>29</a:t>
            </a:fld>
            <a:endParaRPr lang="en-US" dirty="0"/>
          </a:p>
        </p:txBody>
      </p:sp>
    </p:spTree>
    <p:extLst>
      <p:ext uri="{BB962C8B-B14F-4D97-AF65-F5344CB8AC3E}">
        <p14:creationId xmlns:p14="http://schemas.microsoft.com/office/powerpoint/2010/main" val="293862664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this research gave us a good case study of how to leverage emulation together with uncertainty quantification to begin to measure risk posed by range or distribution of attack scenarios or even particular attack scenarios. However, there were a few things that came that could use either further investigation or refinement.</a:t>
            </a:r>
          </a:p>
          <a:p>
            <a:endParaRPr lang="en-US" dirty="0"/>
          </a:p>
          <a:p>
            <a:r>
              <a:rPr lang="en-US" dirty="0"/>
              <a:t>First, we initially turned to Gaussian processes (after considering kernel smoothing) because there is a precedent of using GPs in uncertainty quantification. That said, Gaussian processes are not necessarily the only method one could use here. In particular, when we were looking through constrained kernel smoothing literature, bootstrapping came up as one potentially very useful method for our application. And, in short, it’s convenient because it avoids </a:t>
            </a:r>
            <a:r>
              <a:rPr lang="en-US" dirty="0" err="1"/>
              <a:t>asymptotics</a:t>
            </a:r>
            <a:r>
              <a:rPr lang="en-US" dirty="0"/>
              <a:t> by design, but wouldn’t require specifying a generating distribution (which is the major assumption that has to be made with Gaussian processes). Bootstrapping still hasn’t seen a lot of use in these uncertainty quantification methods though, but it does certainly seem promising.</a:t>
            </a:r>
          </a:p>
          <a:p>
            <a:endParaRPr lang="en-US" dirty="0"/>
          </a:p>
          <a:p>
            <a:r>
              <a:rPr lang="en-US" dirty="0"/>
              <a:t>Next, we noted that the results showing predicted probability of failure showed some evidence of overfitting, notably we could see those dips in the predicted failure probabilities where there was an observed zero. Now the real analytical issue here is that there’s a definite bias-variance tradeoff in the Gaussian process. So, when we look before and after those dips, the Gaussian process is very certain that the failure probability is near one. Then the dips show us that GP was probably too confident and that the estimate was also probably biased. So, there’s definitely room for improvement in those regions and there are a couple of potential ways to refine the model and address the issue. First, as we just noted, the issue is the Gaussian process doesn’t have a great understanding of uncertainty around those dips. So one thing we could do is give the GP more information by giving it additional observations in those areas. This is a form of adaptive sampling, and we did actually eventually employ this with a lot of success, confidence bands grew and dips were smoothed out as expected. </a:t>
            </a:r>
          </a:p>
          <a:p>
            <a:endParaRPr lang="en-US" dirty="0"/>
          </a:p>
          <a:p>
            <a:r>
              <a:rPr lang="en-US" dirty="0"/>
              <a:t>For another option, it became clear in looking through results that there is probably a monotonic relationship between values injected to the sprayer and probability of failure. And this hypothesis does make sense from the system perspective. So, like constrained kernel smoothing, monotonicity constraints can be imposed on Gaussian processes. So if we have good reason to believe that assumption, this would directly ensure that those dips cannot exist and should also widen confidence bands.</a:t>
            </a:r>
          </a:p>
          <a:p>
            <a:endParaRPr lang="en-US" dirty="0"/>
          </a:p>
          <a:p>
            <a:r>
              <a:rPr lang="en-US" dirty="0"/>
              <a:t>Finally, and really as a last resort, we could make our priors over kernel parameters more informative to sort of force greater uncertainty in our predictions. Generally we don’t like to make priors informative in a Bayesian framework, but again these kernel are controlling the level of smoothing and the fitted curve is not smooth enough. So, we can very directly get to the issue through the priors, and there is precedent for the researcher having some control over smoothing parameters.</a:t>
            </a:r>
          </a:p>
          <a:p>
            <a:endParaRPr lang="en-US" dirty="0"/>
          </a:p>
          <a:p>
            <a:r>
              <a:rPr lang="en-US" dirty="0"/>
              <a:t>Next, we ultimately looked at a couple of sampling methodologies but didn’t real dive into other methods that might perform even better. The bit of adaptive sampling we did proved very effective, so it definitely could be worthwhile to think about how samples are generated.</a:t>
            </a:r>
          </a:p>
          <a:p>
            <a:endParaRPr lang="en-US" dirty="0"/>
          </a:p>
          <a:p>
            <a:r>
              <a:rPr lang="en-US" dirty="0"/>
              <a:t>Finally, there were also real-valued outcomes we were interested in describing, such as log-time-to-threshold. Again the issue here is these outcome distributions can have fat tails that can really complicate </a:t>
            </a:r>
            <a:r>
              <a:rPr lang="en-US" dirty="0" err="1"/>
              <a:t>asymptotics</a:t>
            </a:r>
            <a:r>
              <a:rPr lang="en-US" dirty="0"/>
              <a:t>. There’s a couple of ways to address this, including bootstrapping as mentioned above, and explicitly modeling the outcome distribution, which can certainly be more difficult to work with computationally and numerically.</a:t>
            </a:r>
          </a:p>
        </p:txBody>
      </p:sp>
      <p:sp>
        <p:nvSpPr>
          <p:cNvPr id="4" name="Slide Number Placeholder 3"/>
          <p:cNvSpPr>
            <a:spLocks noGrp="1"/>
          </p:cNvSpPr>
          <p:nvPr>
            <p:ph type="sldNum" sz="quarter" idx="5"/>
          </p:nvPr>
        </p:nvSpPr>
        <p:spPr/>
        <p:txBody>
          <a:bodyPr/>
          <a:lstStyle/>
          <a:p>
            <a:fld id="{A2430F75-B5EC-044F-A636-30352D0A1350}" type="slidenum">
              <a:rPr lang="en-US" smtClean="0"/>
              <a:t>31</a:t>
            </a:fld>
            <a:endParaRPr lang="en-US" dirty="0"/>
          </a:p>
        </p:txBody>
      </p:sp>
    </p:spTree>
    <p:extLst>
      <p:ext uri="{BB962C8B-B14F-4D97-AF65-F5344CB8AC3E}">
        <p14:creationId xmlns:p14="http://schemas.microsoft.com/office/powerpoint/2010/main" val="183133743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this research had impacts of areas. First, as we talked about through this presentation, there were several lessons we learned through this process that helped think through uncertainty quantification for cyber emulation in general. Really the biggest lesson learned was that assumptions supporting </a:t>
            </a:r>
            <a:r>
              <a:rPr lang="en-US" dirty="0" err="1"/>
              <a:t>asymptotics</a:t>
            </a:r>
            <a:r>
              <a:rPr lang="en-US" dirty="0"/>
              <a:t> like the Central Limit Theorem are not always supported and it is really important to check those assumptions, even though they’re very frequently something we take for granted. In those cases, we need to use methods that don’t rely on </a:t>
            </a:r>
            <a:r>
              <a:rPr lang="en-US" dirty="0" err="1"/>
              <a:t>asymptotics</a:t>
            </a:r>
            <a:r>
              <a:rPr lang="en-US" dirty="0"/>
              <a:t>, and we showed here that Gaussian processes are a potential candidate, bootstrapping is also worth considering.</a:t>
            </a:r>
          </a:p>
          <a:p>
            <a:endParaRPr lang="en-US" dirty="0"/>
          </a:p>
          <a:p>
            <a:r>
              <a:rPr lang="en-US" dirty="0"/>
              <a:t>We also saw in this research that reframing outcomes can be really in simplifying analysis, and sometimes you really don’t lose much useful information by reframing outcomes. In particular, in this analysis, we started with a time-to-threshold outcome, but what we were really interested in was whether the threshold was reached or not. So rather than having a real-valued outcome, we really only needed a binary outcome, which allowed us to completely dealing with those fat-tailed distributions for this particular case. So, it’s definitely worthwhile to really consider what outcomes matter because some outcomes are easier to quantify than others.</a:t>
            </a:r>
          </a:p>
          <a:p>
            <a:endParaRPr lang="en-US" dirty="0"/>
          </a:p>
          <a:p>
            <a:r>
              <a:rPr lang="en-US" dirty="0"/>
              <a:t>Further, the proof-of-concept model of the cyber-physical PWR system was extended to more representative of specific actual PWR systems and more directly useful for our DOE-NE sponsor. First, we have the ability to incorporate intrusion detection and prevention systems into our emulation of the SCADA network. SCADA networks historically really haven’t included those protection systems, but this platform let us dive into that question more and consider the tradeoffs. Further, as mentioned before, the attack scenarios we used were pretty simple, and we drew on a variety of sources to develop a more sophisticated and realistic distribution of attacks. And of course the analytical process is very similar, but that gives us a better understanding of actual risk.</a:t>
            </a:r>
          </a:p>
          <a:p>
            <a:endParaRPr lang="en-US" dirty="0"/>
          </a:p>
        </p:txBody>
      </p:sp>
      <p:sp>
        <p:nvSpPr>
          <p:cNvPr id="4" name="Slide Number Placeholder 3"/>
          <p:cNvSpPr>
            <a:spLocks noGrp="1"/>
          </p:cNvSpPr>
          <p:nvPr>
            <p:ph type="sldNum" sz="quarter" idx="5"/>
          </p:nvPr>
        </p:nvSpPr>
        <p:spPr/>
        <p:txBody>
          <a:bodyPr/>
          <a:lstStyle/>
          <a:p>
            <a:fld id="{A2430F75-B5EC-044F-A636-30352D0A1350}" type="slidenum">
              <a:rPr lang="en-US" smtClean="0"/>
              <a:t>32</a:t>
            </a:fld>
            <a:endParaRPr lang="en-US" dirty="0"/>
          </a:p>
        </p:txBody>
      </p:sp>
    </p:spTree>
    <p:extLst>
      <p:ext uri="{BB962C8B-B14F-4D97-AF65-F5344CB8AC3E}">
        <p14:creationId xmlns:p14="http://schemas.microsoft.com/office/powerpoint/2010/main" val="15368597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give you an idea of what we have planned: Again, I’ll be discussing this paper, “Uncertainty quantification for cyber-physical pressurized water reactor experiments”, which was presented at the International Conference on Nuclear Engineering in 2020. I really enjoy talking about this research because there’s a good story to tell about the research process, some good lessons learned about not taking assumptions for granted, and I think is a good look into what cyber emulation and experimentation is about and how uncertainty quantification is often an integral part of that process.</a:t>
            </a:r>
          </a:p>
          <a:p>
            <a:endParaRPr lang="en-US" dirty="0"/>
          </a:p>
          <a:p>
            <a:r>
              <a:rPr lang="en-US" dirty="0"/>
              <a:t>So I’ll start off with a bit of background into this research and application area, broadly what cyber emulation is, and I’ll also cover some of the important details of pressurized water reactor systems.</a:t>
            </a:r>
          </a:p>
          <a:p>
            <a:endParaRPr lang="en-US" dirty="0"/>
          </a:p>
          <a:p>
            <a:r>
              <a:rPr lang="en-US" dirty="0"/>
              <a:t>I’ll then talk through our specific research problem and why uncertainty quantification is needed and broadly what uncertainty quantification is aiming to do.</a:t>
            </a:r>
          </a:p>
          <a:p>
            <a:endParaRPr lang="en-US" dirty="0"/>
          </a:p>
          <a:p>
            <a:r>
              <a:rPr lang="en-US" dirty="0"/>
              <a:t>Next, I’ll go into a couple of specific uncertainty quantification approaches we considered for this application. I’ll discuss kernel smoothing, which was initially promising but ended up being a failed approach, at least in its standard form, due to some peculiarities of the data we’ll discuss. I’ll also discuss Gaussian processes, which are functionally similar to kernel smoothing but have some unique advantages for this particular application, and are what we ultimately opted for in this particular case.</a:t>
            </a:r>
          </a:p>
          <a:p>
            <a:endParaRPr lang="en-US" dirty="0"/>
          </a:p>
          <a:p>
            <a:r>
              <a:rPr lang="en-US" dirty="0"/>
              <a:t>I’ll then talk through some of our results and finish with a discussion on extensions and improvements as well as the impacts this work had.</a:t>
            </a:r>
          </a:p>
        </p:txBody>
      </p:sp>
      <p:sp>
        <p:nvSpPr>
          <p:cNvPr id="4" name="Slide Number Placeholder 3"/>
          <p:cNvSpPr>
            <a:spLocks noGrp="1"/>
          </p:cNvSpPr>
          <p:nvPr>
            <p:ph type="sldNum" sz="quarter" idx="5"/>
          </p:nvPr>
        </p:nvSpPr>
        <p:spPr/>
        <p:txBody>
          <a:bodyPr/>
          <a:lstStyle/>
          <a:p>
            <a:fld id="{A2430F75-B5EC-044F-A636-30352D0A1350}" type="slidenum">
              <a:rPr lang="en-US" smtClean="0"/>
              <a:t>3</a:t>
            </a:fld>
            <a:endParaRPr lang="en-US" dirty="0"/>
          </a:p>
        </p:txBody>
      </p:sp>
    </p:spTree>
    <p:extLst>
      <p:ext uri="{BB962C8B-B14F-4D97-AF65-F5344CB8AC3E}">
        <p14:creationId xmlns:p14="http://schemas.microsoft.com/office/powerpoint/2010/main" val="28484613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would like to thank Eric Vugrin and Robert for their leadership and thoughtful suggestions, Meg Galiardi, Amanda Gonzales, and Jamie Thorpe for their help with our UQ experiments, Ray Fasano for the PWR Simulink model and model description, and Tim Ortiz and Ryan Kao for the minimega model of the cyber system.</a:t>
            </a:r>
          </a:p>
          <a:p>
            <a:endParaRPr lang="en-US" dirty="0"/>
          </a:p>
          <a:p>
            <a:r>
              <a:rPr lang="en-US" dirty="0"/>
              <a:t>Finally, this work was made possible by funding from DOE-NE Cyber Security for Nuclear Facilities.</a:t>
            </a:r>
          </a:p>
        </p:txBody>
      </p:sp>
      <p:sp>
        <p:nvSpPr>
          <p:cNvPr id="4" name="Slide Number Placeholder 3"/>
          <p:cNvSpPr>
            <a:spLocks noGrp="1"/>
          </p:cNvSpPr>
          <p:nvPr>
            <p:ph type="sldNum" sz="quarter" idx="5"/>
          </p:nvPr>
        </p:nvSpPr>
        <p:spPr/>
        <p:txBody>
          <a:bodyPr/>
          <a:lstStyle/>
          <a:p>
            <a:fld id="{A2430F75-B5EC-044F-A636-30352D0A1350}" type="slidenum">
              <a:rPr lang="en-US" smtClean="0"/>
              <a:t>33</a:t>
            </a:fld>
            <a:endParaRPr lang="en-US" dirty="0"/>
          </a:p>
        </p:txBody>
      </p:sp>
    </p:spTree>
    <p:extLst>
      <p:ext uri="{BB962C8B-B14F-4D97-AF65-F5344CB8AC3E}">
        <p14:creationId xmlns:p14="http://schemas.microsoft.com/office/powerpoint/2010/main" val="41464867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to start off, Sandia has developed significant capabilities into cyber-physical emulation environments. In a bit, I’ll talk through broadly what the goals of these capabilities are, and will talk more about how we define emulation in the next slide. In particular, the SCEPTRE platform was developed at Sandia to “analyze how cyber-initiated events affect the physical world,” using a combination of network emulation and hardware-in-the-loop capabilities to model, test, and validate cyber-physical systems. SCEPTRE has been used to assess risk and resilience of cyber-physical systems to a range of both natural and adversarial disruptions, with systems including various critical infrastructures like power, oil and gas, and chemical facilities, space and satellite systems, and industrial control systems in general.</a:t>
            </a:r>
          </a:p>
          <a:p>
            <a:endParaRPr lang="en-US" dirty="0"/>
          </a:p>
          <a:p>
            <a:r>
              <a:rPr lang="en-US" dirty="0"/>
              <a:t>This project was funded by sponsors from DOE-NE, and they were interested, broadly, in assessing risk posed to cyber-physical nuclear power generation. In particular, they were looking for ways to measure risk of catastrophic outcomes given a particular attack or disruption scenario.</a:t>
            </a:r>
          </a:p>
          <a:p>
            <a:endParaRPr lang="en-US" dirty="0"/>
          </a:p>
          <a:p>
            <a:r>
              <a:rPr lang="en-US" dirty="0"/>
              <a:t>And again, I’ll talk more about what emulation is in the next slide, but as it turns out, cyber-physical emulation is a good choice for this analysis. In particular, nuclear reactor mechanics and dynamics are well understood and computer simulations are a great approximation to the actual systems. On the other hand, cyber risk, and in particular how cyber events propagate to and interface with physical events, is less understood. So, we rely on emulating cyber components and using, for example, real software and network protocols (Modbus).</a:t>
            </a:r>
          </a:p>
        </p:txBody>
      </p:sp>
      <p:sp>
        <p:nvSpPr>
          <p:cNvPr id="4" name="Slide Number Placeholder 3"/>
          <p:cNvSpPr>
            <a:spLocks noGrp="1"/>
          </p:cNvSpPr>
          <p:nvPr>
            <p:ph type="sldNum" sz="quarter" idx="5"/>
          </p:nvPr>
        </p:nvSpPr>
        <p:spPr/>
        <p:txBody>
          <a:bodyPr/>
          <a:lstStyle/>
          <a:p>
            <a:fld id="{A2430F75-B5EC-044F-A636-30352D0A1350}" type="slidenum">
              <a:rPr lang="en-US" smtClean="0"/>
              <a:t>5</a:t>
            </a:fld>
            <a:endParaRPr lang="en-US" dirty="0"/>
          </a:p>
        </p:txBody>
      </p:sp>
    </p:spTree>
    <p:extLst>
      <p:ext uri="{BB962C8B-B14F-4D97-AF65-F5344CB8AC3E}">
        <p14:creationId xmlns:p14="http://schemas.microsoft.com/office/powerpoint/2010/main" val="38261268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in research that draws on emulation, we’re wanting to evaluate how a critical system would respond to a given disruption. And we’re doing this to both quantify impacts of a disruption as well as identify and quantify the effectiveness of potential mitigation strategies.</a:t>
            </a:r>
          </a:p>
          <a:p>
            <a:endParaRPr lang="en-US" dirty="0"/>
          </a:p>
          <a:p>
            <a:r>
              <a:rPr lang="en-US" dirty="0"/>
              <a:t>Now with most or all critical systems, doing anything that might affect the operations of the actual system is not an option. So, we need to rely on some model of the system to give us an idea of what impacts might look like. </a:t>
            </a:r>
          </a:p>
          <a:p>
            <a:endParaRPr lang="en-US" dirty="0"/>
          </a:p>
          <a:p>
            <a:r>
              <a:rPr lang="en-US" dirty="0"/>
              <a:t>Turning to the graphic on the bottom of the slide, what emulation is trying to do is bridge this gap between the actual system and a fully abstracted representation of that system. Emulations will use abstract representations of components for which simulations are adequate or where things like scale or cost make using an actual version of that component infeasible. So, in practice, we frequently simulate (use an abstract representation of) hardware, physical processes and physical system dynamics, things like power system models and reactor dynamics. Then, for components for which there’s not a great simulation, we use actual representations for those components. These frequently include software components and the protocols that pieces of the system use to communicate with each other. And finally, there’s an interface between the abstract hardware and real software that completes the representation of the system as a whole.</a:t>
            </a:r>
          </a:p>
          <a:p>
            <a:endParaRPr lang="en-US" dirty="0"/>
          </a:p>
          <a:p>
            <a:r>
              <a:rPr lang="en-US" dirty="0"/>
              <a:t>So, emulation provides this ability to create a sufficient model of the system, allowing us to simulate using abstract representations where it makes sense and its convenient, and use real representations in other cases where we need that fidelity. And those real representations can be anything from actual software and protocols to real hardware that we can plug into the loop. Overall, this gives us the ability to create a model that’s as high-fidelity as is feasible and makes sense that enables us to have a good view into how the actual system would respond.</a:t>
            </a:r>
          </a:p>
          <a:p>
            <a:endParaRPr lang="en-US" dirty="0"/>
          </a:p>
          <a:p>
            <a:r>
              <a:rPr lang="en-US" dirty="0"/>
              <a:t>The issue is, a model is just that, and parameters of the system, emulation, or disruption may be uncertain. And therefore outcomes are also uncertain and are described by an unknown probability distribution. Uncertainty quantification, or UQ, in its most general form involves propagating uncertainty in inputs to determine or approximate the distribution of outcomes.</a:t>
            </a:r>
          </a:p>
        </p:txBody>
      </p:sp>
      <p:sp>
        <p:nvSpPr>
          <p:cNvPr id="4" name="Slide Number Placeholder 3"/>
          <p:cNvSpPr>
            <a:spLocks noGrp="1"/>
          </p:cNvSpPr>
          <p:nvPr>
            <p:ph type="sldNum" sz="quarter" idx="10"/>
          </p:nvPr>
        </p:nvSpPr>
        <p:spPr/>
        <p:txBody>
          <a:bodyPr/>
          <a:lstStyle/>
          <a:p>
            <a:fld id="{A2430F75-B5EC-044F-A636-30352D0A1350}" type="slidenum">
              <a:rPr lang="en-US" smtClean="0"/>
              <a:t>6</a:t>
            </a:fld>
            <a:endParaRPr lang="en-US" dirty="0"/>
          </a:p>
        </p:txBody>
      </p:sp>
    </p:spTree>
    <p:extLst>
      <p:ext uri="{BB962C8B-B14F-4D97-AF65-F5344CB8AC3E}">
        <p14:creationId xmlns:p14="http://schemas.microsoft.com/office/powerpoint/2010/main" val="20976309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really diving into the research problem, let’s talk more about pressurized water reactors, or PWRs. PWRs are a very common nuclear reactor design, accounting for about 65% of nuclear power generation in the United States in 2021. This graphic comes from the Nuclear Regulatory Commission and shows a general PWR design. </a:t>
            </a:r>
          </a:p>
          <a:p>
            <a:endParaRPr lang="en-US" dirty="0"/>
          </a:p>
          <a:p>
            <a:r>
              <a:rPr lang="en-US" dirty="0"/>
              <a:t>What makes PWRs unique is a dual coolant loop design. In the figure, you’ll see a red/orange/yellow loop which is called the primary loop, and a blue loop that includes the steam generator, turbine, and condenser which is called the secondary loop. In the primary loop, coolant (which is most commonly water) is used to moderate nuclear reactions occurring in the reactor and cool the reactor. As coolant in the primary loop is circulated, it heats coolant in the secondary, which produces steam that drives a turbine and is then recondensed back into water. Now, this dual loop design is convenient because it only requires significant radioactive containment of coolant in the primary and, notably, not the coolant that’s driving the turbine. Also, what’s called “heavy water” may be used in the primary because it’s an exceptional moderator of nuclear reactions, but is much more expensive than “regular” water and isn’t necessarily what you want to use to drive a turbine, for example.</a:t>
            </a:r>
          </a:p>
          <a:p>
            <a:endParaRPr lang="en-US" dirty="0"/>
          </a:p>
          <a:p>
            <a:r>
              <a:rPr lang="en-US" dirty="0"/>
              <a:t>Now, the primary loop is pressurized to allow the coolant to reach much higher temperatures without turning to gas. In general, coolant turning to gas unexpectedly (“flashing to steam”) can be catastrophic because that can lead to large, unpredictable swings in pressure that can damage pipes, vessels, and other components. For context, the primary is typically kept at a temperature of about 345C and a pressure of 15-16 </a:t>
            </a:r>
            <a:r>
              <a:rPr lang="en-US" dirty="0" err="1"/>
              <a:t>Mpa</a:t>
            </a:r>
            <a:r>
              <a:rPr lang="en-US" dirty="0"/>
              <a:t> (just below the triple point of water).</a:t>
            </a:r>
          </a:p>
        </p:txBody>
      </p:sp>
      <p:sp>
        <p:nvSpPr>
          <p:cNvPr id="4" name="Slide Number Placeholder 3"/>
          <p:cNvSpPr>
            <a:spLocks noGrp="1"/>
          </p:cNvSpPr>
          <p:nvPr>
            <p:ph type="sldNum" sz="quarter" idx="5"/>
          </p:nvPr>
        </p:nvSpPr>
        <p:spPr/>
        <p:txBody>
          <a:bodyPr/>
          <a:lstStyle/>
          <a:p>
            <a:fld id="{A2430F75-B5EC-044F-A636-30352D0A1350}" type="slidenum">
              <a:rPr lang="en-US" smtClean="0"/>
              <a:t>7</a:t>
            </a:fld>
            <a:endParaRPr lang="en-US" dirty="0"/>
          </a:p>
        </p:txBody>
      </p:sp>
    </p:spTree>
    <p:extLst>
      <p:ext uri="{BB962C8B-B14F-4D97-AF65-F5344CB8AC3E}">
        <p14:creationId xmlns:p14="http://schemas.microsoft.com/office/powerpoint/2010/main" val="41907238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maintain pressure in the primary loop, a pressurizer sits on top of the primary and is the only component of the primary loop that does (should) contain gas. Pressure of the entire loop is controlled by changing pressure of gas in the pressurizer. There are electric variable heaters that increase the heat and pressure of the pressurizer, and there are sprayers that spray relatively cool water in the pressurizer and reduce temperature and pressure.</a:t>
            </a:r>
          </a:p>
          <a:p>
            <a:endParaRPr lang="en-US" dirty="0"/>
          </a:p>
          <a:p>
            <a:r>
              <a:rPr lang="en-US" dirty="0"/>
              <a:t>So, as you might imagine, the pressurizer is a critical component of the primary loop and overall PWR system. If pressure is allowed to get too low, water could flash to steam and damage pipes, vessels, and other components. If pressure gets too high, components of the system could also be damaged, albeit probably in a less dramatic way but catastrophic nonetheless.</a:t>
            </a:r>
          </a:p>
          <a:p>
            <a:endParaRPr lang="en-US" dirty="0"/>
          </a:p>
          <a:p>
            <a:r>
              <a:rPr lang="en-US" dirty="0"/>
              <a:t>Before moving on, are there any questions about PWR systems in general?</a:t>
            </a:r>
          </a:p>
        </p:txBody>
      </p:sp>
      <p:sp>
        <p:nvSpPr>
          <p:cNvPr id="4" name="Slide Number Placeholder 3"/>
          <p:cNvSpPr>
            <a:spLocks noGrp="1"/>
          </p:cNvSpPr>
          <p:nvPr>
            <p:ph type="sldNum" sz="quarter" idx="5"/>
          </p:nvPr>
        </p:nvSpPr>
        <p:spPr/>
        <p:txBody>
          <a:bodyPr/>
          <a:lstStyle/>
          <a:p>
            <a:fld id="{A2430F75-B5EC-044F-A636-30352D0A1350}" type="slidenum">
              <a:rPr lang="en-US" smtClean="0"/>
              <a:t>8</a:t>
            </a:fld>
            <a:endParaRPr lang="en-US" dirty="0"/>
          </a:p>
        </p:txBody>
      </p:sp>
    </p:spTree>
    <p:extLst>
      <p:ext uri="{BB962C8B-B14F-4D97-AF65-F5344CB8AC3E}">
        <p14:creationId xmlns:p14="http://schemas.microsoft.com/office/powerpoint/2010/main" val="23630095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is just writing out what I said in words in the last couple slides, just here for your reference.</a:t>
            </a:r>
          </a:p>
        </p:txBody>
      </p:sp>
      <p:sp>
        <p:nvSpPr>
          <p:cNvPr id="4" name="Slide Number Placeholder 3"/>
          <p:cNvSpPr>
            <a:spLocks noGrp="1"/>
          </p:cNvSpPr>
          <p:nvPr>
            <p:ph type="sldNum" sz="quarter" idx="5"/>
          </p:nvPr>
        </p:nvSpPr>
        <p:spPr/>
        <p:txBody>
          <a:bodyPr/>
          <a:lstStyle/>
          <a:p>
            <a:fld id="{A2430F75-B5EC-044F-A636-30352D0A1350}" type="slidenum">
              <a:rPr lang="en-US" smtClean="0"/>
              <a:t>9</a:t>
            </a:fld>
            <a:endParaRPr lang="en-US" dirty="0"/>
          </a:p>
        </p:txBody>
      </p:sp>
    </p:spTree>
    <p:extLst>
      <p:ext uri="{BB962C8B-B14F-4D97-AF65-F5344CB8AC3E}">
        <p14:creationId xmlns:p14="http://schemas.microsoft.com/office/powerpoint/2010/main" val="25098254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the in last couple slides, we talked through the physical PWR system, but of course we’re working with a cyber-physical PWR system; that is, one that includes some cyber components to observe and control physical processes. This slide shows a representation of the cyber network we built and used. </a:t>
            </a:r>
          </a:p>
          <a:p>
            <a:endParaRPr lang="en-US" dirty="0"/>
          </a:p>
          <a:p>
            <a:r>
              <a:rPr lang="en-US" dirty="0"/>
              <a:t>Again, we’re leveraging an emulation, which aims to make most hardware components abstract through simulation and uses real representations of software components. The hardware we’re abstracting is the pressurizer, which is described by a numerical model implemented in Simulink and, of course, includes electric variable heaters and spray valves to control pressure. On the other side, we’re using real software for the supervisory control and data acquisition, or SCADA, network, which includes a server, router, network switches, remote terminal units, or RTUs, to interface with pressure sensors, and programmable logic controllers, or PLCs, to actuate the heaters or sprayers. Finally, the interface between the real network and simulated pressurizer are the actuators, which change pressure in the simulation, and RTUs, which provide pressure data back to the SCADA system.</a:t>
            </a:r>
          </a:p>
        </p:txBody>
      </p:sp>
      <p:sp>
        <p:nvSpPr>
          <p:cNvPr id="4" name="Slide Number Placeholder 3"/>
          <p:cNvSpPr>
            <a:spLocks noGrp="1"/>
          </p:cNvSpPr>
          <p:nvPr>
            <p:ph type="sldNum" sz="quarter" idx="5"/>
          </p:nvPr>
        </p:nvSpPr>
        <p:spPr/>
        <p:txBody>
          <a:bodyPr/>
          <a:lstStyle/>
          <a:p>
            <a:fld id="{A2430F75-B5EC-044F-A636-30352D0A1350}" type="slidenum">
              <a:rPr lang="en-US" smtClean="0"/>
              <a:t>10</a:t>
            </a:fld>
            <a:endParaRPr lang="en-US" dirty="0"/>
          </a:p>
        </p:txBody>
      </p:sp>
    </p:spTree>
    <p:extLst>
      <p:ext uri="{BB962C8B-B14F-4D97-AF65-F5344CB8AC3E}">
        <p14:creationId xmlns:p14="http://schemas.microsoft.com/office/powerpoint/2010/main" val="510689875"/>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2.png"/><Relationship Id="rId7"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6.jpe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NM White Title Slide">
    <p:bg>
      <p:bgPr>
        <a:solidFill>
          <a:schemeClr val="bg1"/>
        </a:solidFill>
        <a:effectLst/>
      </p:bgPr>
    </p:bg>
    <p:spTree>
      <p:nvGrpSpPr>
        <p:cNvPr id="1" name=""/>
        <p:cNvGrpSpPr/>
        <p:nvPr/>
      </p:nvGrpSpPr>
      <p:grpSpPr>
        <a:xfrm>
          <a:off x="0" y="0"/>
          <a:ext cx="0" cy="0"/>
          <a:chOff x="0" y="0"/>
          <a:chExt cx="0" cy="0"/>
        </a:xfrm>
      </p:grpSpPr>
      <p:sp>
        <p:nvSpPr>
          <p:cNvPr id="12" name="Rectangle 11"/>
          <p:cNvSpPr/>
          <p:nvPr userDrawn="1"/>
        </p:nvSpPr>
        <p:spPr>
          <a:xfrm>
            <a:off x="1" y="1228439"/>
            <a:ext cx="12192000" cy="1690255"/>
          </a:xfrm>
          <a:prstGeom prst="rect">
            <a:avLst/>
          </a:prstGeom>
          <a:solidFill>
            <a:schemeClr val="tx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31" name="Picture 30"/>
          <p:cNvPicPr>
            <a:picLocks noChangeAspect="1"/>
          </p:cNvPicPr>
          <p:nvPr userDrawn="1"/>
        </p:nvPicPr>
        <p:blipFill rotWithShape="1">
          <a:blip r:embed="rId2" cstate="email">
            <a:alphaModFix amt="34000"/>
            <a:extLst>
              <a:ext uri="{28A0092B-C50C-407E-A947-70E740481C1C}">
                <a14:useLocalDpi xmlns:a14="http://schemas.microsoft.com/office/drawing/2010/main"/>
              </a:ext>
            </a:extLst>
          </a:blip>
          <a:srcRect/>
          <a:stretch/>
        </p:blipFill>
        <p:spPr>
          <a:xfrm>
            <a:off x="7565572" y="2915624"/>
            <a:ext cx="4626429" cy="4782754"/>
          </a:xfrm>
          <a:prstGeom prst="rect">
            <a:avLst/>
          </a:prstGeom>
        </p:spPr>
      </p:pic>
      <p:sp>
        <p:nvSpPr>
          <p:cNvPr id="11" name="Rectangle 10"/>
          <p:cNvSpPr/>
          <p:nvPr userDrawn="1"/>
        </p:nvSpPr>
        <p:spPr>
          <a:xfrm>
            <a:off x="7565572" y="0"/>
            <a:ext cx="2623459" cy="6858000"/>
          </a:xfrm>
          <a:prstGeom prst="rect">
            <a:avLst/>
          </a:prstGeom>
          <a:solidFill>
            <a:srgbClr val="00ACD9">
              <a:alpha val="58000"/>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Title 1"/>
          <p:cNvSpPr>
            <a:spLocks noGrp="1"/>
          </p:cNvSpPr>
          <p:nvPr>
            <p:ph type="ctrTitle" hasCustomPrompt="1"/>
          </p:nvPr>
        </p:nvSpPr>
        <p:spPr>
          <a:xfrm>
            <a:off x="687681" y="1228439"/>
            <a:ext cx="6190211" cy="1690255"/>
          </a:xfrm>
        </p:spPr>
        <p:txBody>
          <a:bodyPr anchor="ctr">
            <a:normAutofit/>
          </a:bodyPr>
          <a:lstStyle>
            <a:lvl1pPr algn="l">
              <a:lnSpc>
                <a:spcPts val="3700"/>
              </a:lnSpc>
              <a:defRPr sz="3600" spc="31" baseline="0">
                <a:solidFill>
                  <a:schemeClr val="bg1"/>
                </a:solidFill>
              </a:defRPr>
            </a:lvl1pPr>
          </a:lstStyle>
          <a:p>
            <a:r>
              <a:rPr lang="en-US" dirty="0"/>
              <a:t>CLICK TO EDIT MASTER TITLE STYLE</a:t>
            </a:r>
          </a:p>
        </p:txBody>
      </p:sp>
      <p:sp>
        <p:nvSpPr>
          <p:cNvPr id="14" name="Subtitle 2"/>
          <p:cNvSpPr>
            <a:spLocks noGrp="1"/>
          </p:cNvSpPr>
          <p:nvPr>
            <p:ph type="subTitle" idx="1" hasCustomPrompt="1"/>
          </p:nvPr>
        </p:nvSpPr>
        <p:spPr>
          <a:xfrm>
            <a:off x="700412" y="5306898"/>
            <a:ext cx="6261331" cy="353125"/>
          </a:xfrm>
        </p:spPr>
        <p:txBody>
          <a:bodyPr lIns="91440" rIns="91440">
            <a:normAutofit/>
          </a:bodyPr>
          <a:lstStyle>
            <a:lvl1pPr marL="0" indent="0" algn="l">
              <a:buNone/>
              <a:defRPr sz="1800" cap="none" spc="200" baseline="0">
                <a:solidFill>
                  <a:schemeClr val="tx1"/>
                </a:solidFill>
                <a:latin typeface="Garamond" charset="0"/>
                <a:ea typeface="Garamond" charset="0"/>
                <a:cs typeface="Garamond" charset="0"/>
              </a:defRPr>
            </a:lvl1pPr>
            <a:lvl2pPr marL="457178" indent="0" algn="ctr">
              <a:buNone/>
              <a:defRPr sz="2400"/>
            </a:lvl2pPr>
            <a:lvl3pPr marL="914354" indent="0" algn="ctr">
              <a:buNone/>
              <a:defRPr sz="2400"/>
            </a:lvl3pPr>
            <a:lvl4pPr marL="1371532" indent="0" algn="ctr">
              <a:buNone/>
              <a:defRPr sz="2000"/>
            </a:lvl4pPr>
            <a:lvl5pPr marL="1828709" indent="0" algn="ctr">
              <a:buNone/>
              <a:defRPr sz="2000"/>
            </a:lvl5pPr>
            <a:lvl6pPr marL="2285886" indent="0" algn="ctr">
              <a:buNone/>
              <a:defRPr sz="2000"/>
            </a:lvl6pPr>
            <a:lvl7pPr marL="2743062" indent="0" algn="ctr">
              <a:buNone/>
              <a:defRPr sz="2000"/>
            </a:lvl7pPr>
            <a:lvl8pPr marL="3200240" indent="0" algn="ctr">
              <a:buNone/>
              <a:defRPr sz="2000"/>
            </a:lvl8pPr>
            <a:lvl9pPr marL="3657418" indent="0" algn="ctr">
              <a:buNone/>
              <a:defRPr sz="2000"/>
            </a:lvl9pPr>
          </a:lstStyle>
          <a:p>
            <a:r>
              <a:rPr lang="en-US" dirty="0"/>
              <a:t>Click to edit master subtitle style</a:t>
            </a:r>
          </a:p>
        </p:txBody>
      </p:sp>
      <p:sp>
        <p:nvSpPr>
          <p:cNvPr id="15" name="Date Placeholder 3"/>
          <p:cNvSpPr>
            <a:spLocks noGrp="1"/>
          </p:cNvSpPr>
          <p:nvPr>
            <p:ph type="dt" sz="half" idx="10"/>
          </p:nvPr>
        </p:nvSpPr>
        <p:spPr>
          <a:xfrm>
            <a:off x="64951" y="6459789"/>
            <a:ext cx="724296" cy="365125"/>
          </a:xfrm>
        </p:spPr>
        <p:txBody>
          <a:bodyPr/>
          <a:lstStyle>
            <a:lvl1pPr>
              <a:defRPr>
                <a:solidFill>
                  <a:schemeClr val="bg1">
                    <a:lumMod val="50000"/>
                  </a:schemeClr>
                </a:solidFill>
              </a:defRPr>
            </a:lvl1pPr>
          </a:lstStyle>
          <a:p>
            <a:fld id="{84A6BEF6-8B5D-3A41-931E-E68E91FD74C0}" type="datetime1">
              <a:rPr lang="en-US" smtClean="0"/>
              <a:t>1/24/2023</a:t>
            </a:fld>
            <a:endParaRPr lang="en-US" dirty="0"/>
          </a:p>
        </p:txBody>
      </p:sp>
      <p:sp>
        <p:nvSpPr>
          <p:cNvPr id="16" name="Footer Placeholder 4"/>
          <p:cNvSpPr>
            <a:spLocks noGrp="1"/>
          </p:cNvSpPr>
          <p:nvPr>
            <p:ph type="ftr" sz="quarter" idx="11"/>
          </p:nvPr>
        </p:nvSpPr>
        <p:spPr>
          <a:xfrm>
            <a:off x="7565572" y="6459789"/>
            <a:ext cx="2623459" cy="365125"/>
          </a:xfrm>
        </p:spPr>
        <p:txBody>
          <a:bodyPr/>
          <a:lstStyle/>
          <a:p>
            <a:endParaRPr lang="en-US" dirty="0"/>
          </a:p>
        </p:txBody>
      </p:sp>
      <p:pic>
        <p:nvPicPr>
          <p:cNvPr id="18" name="Picture 1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987835" y="292142"/>
            <a:ext cx="1834523" cy="706611"/>
          </a:xfrm>
          <a:prstGeom prst="rect">
            <a:avLst/>
          </a:prstGeom>
        </p:spPr>
      </p:pic>
      <p:sp>
        <p:nvSpPr>
          <p:cNvPr id="19" name="Rectangle 18"/>
          <p:cNvSpPr/>
          <p:nvPr userDrawn="1"/>
        </p:nvSpPr>
        <p:spPr>
          <a:xfrm>
            <a:off x="1" y="1228439"/>
            <a:ext cx="203131" cy="1690255"/>
          </a:xfrm>
          <a:prstGeom prst="rect">
            <a:avLst/>
          </a:prstGeom>
          <a:solidFill>
            <a:schemeClr val="accent4">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Rectangle 19"/>
          <p:cNvSpPr/>
          <p:nvPr userDrawn="1"/>
        </p:nvSpPr>
        <p:spPr>
          <a:xfrm>
            <a:off x="789245" y="2915627"/>
            <a:ext cx="2037083" cy="905163"/>
          </a:xfrm>
          <a:prstGeom prst="rect">
            <a:avLst/>
          </a:prstGeom>
          <a:blipFill>
            <a:blip r:embed="rId4"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1" name="Rectangle 20"/>
          <p:cNvSpPr/>
          <p:nvPr userDrawn="1"/>
        </p:nvSpPr>
        <p:spPr>
          <a:xfrm>
            <a:off x="2865811" y="2915627"/>
            <a:ext cx="1345972" cy="905163"/>
          </a:xfrm>
          <a:prstGeom prst="rect">
            <a:avLst/>
          </a:prstGeom>
          <a:blipFill>
            <a:blip r:embed="rId5"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2" name="Rectangle 21"/>
          <p:cNvSpPr/>
          <p:nvPr userDrawn="1"/>
        </p:nvSpPr>
        <p:spPr>
          <a:xfrm>
            <a:off x="4251265" y="2915627"/>
            <a:ext cx="3314307" cy="905163"/>
          </a:xfrm>
          <a:prstGeom prst="rect">
            <a:avLst/>
          </a:prstGeom>
          <a:blipFill>
            <a:blip r:embed="rId6"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3" name="Rectangle 22"/>
          <p:cNvSpPr/>
          <p:nvPr userDrawn="1"/>
        </p:nvSpPr>
        <p:spPr>
          <a:xfrm>
            <a:off x="7565572" y="1363919"/>
            <a:ext cx="2623459" cy="1421017"/>
          </a:xfrm>
          <a:prstGeom prst="rect">
            <a:avLst/>
          </a:prstGeom>
          <a:blipFill>
            <a:blip r:embed="rId7"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pic>
        <p:nvPicPr>
          <p:cNvPr id="30" name="Picture 29"/>
          <p:cNvPicPr>
            <a:picLocks/>
          </p:cNvPicPr>
          <p:nvPr userDrawn="1"/>
        </p:nvPicPr>
        <p:blipFill>
          <a:blip r:embed="rId8" cstate="email">
            <a:extLst>
              <a:ext uri="{28A0092B-C50C-407E-A947-70E740481C1C}">
                <a14:useLocalDpi xmlns:a14="http://schemas.microsoft.com/office/drawing/2010/main"/>
              </a:ext>
            </a:extLst>
          </a:blip>
          <a:stretch>
            <a:fillRect/>
          </a:stretch>
        </p:blipFill>
        <p:spPr>
          <a:xfrm>
            <a:off x="789245" y="5673785"/>
            <a:ext cx="9399784" cy="36576"/>
          </a:xfrm>
          <a:prstGeom prst="rect">
            <a:avLst/>
          </a:prstGeom>
        </p:spPr>
      </p:pic>
      <p:pic>
        <p:nvPicPr>
          <p:cNvPr id="25" name="Picture 24"/>
          <p:cNvPicPr>
            <a:picLocks noChangeAspect="1"/>
          </p:cNvPicPr>
          <p:nvPr userDrawn="1"/>
        </p:nvPicPr>
        <p:blipFill>
          <a:blip r:embed="rId9"/>
          <a:stretch>
            <a:fillRect/>
          </a:stretch>
        </p:blipFill>
        <p:spPr>
          <a:xfrm>
            <a:off x="11336794" y="5627023"/>
            <a:ext cx="564475" cy="163560"/>
          </a:xfrm>
          <a:prstGeom prst="rect">
            <a:avLst/>
          </a:prstGeom>
        </p:spPr>
      </p:pic>
      <p:pic>
        <p:nvPicPr>
          <p:cNvPr id="26" name="Picture 25"/>
          <p:cNvPicPr>
            <a:picLocks noChangeAspect="1"/>
          </p:cNvPicPr>
          <p:nvPr userDrawn="1"/>
        </p:nvPicPr>
        <p:blipFill>
          <a:blip r:embed="rId10" cstate="email">
            <a:extLst>
              <a:ext uri="{28A0092B-C50C-407E-A947-70E740481C1C}">
                <a14:useLocalDpi xmlns:a14="http://schemas.microsoft.com/office/drawing/2010/main"/>
              </a:ext>
            </a:extLst>
          </a:blip>
          <a:stretch>
            <a:fillRect/>
          </a:stretch>
        </p:blipFill>
        <p:spPr>
          <a:xfrm>
            <a:off x="10399371" y="5595527"/>
            <a:ext cx="776320" cy="194889"/>
          </a:xfrm>
          <a:prstGeom prst="rect">
            <a:avLst/>
          </a:prstGeom>
        </p:spPr>
      </p:pic>
      <p:sp>
        <p:nvSpPr>
          <p:cNvPr id="28" name="TextBox 27"/>
          <p:cNvSpPr txBox="1"/>
          <p:nvPr userDrawn="1"/>
        </p:nvSpPr>
        <p:spPr>
          <a:xfrm>
            <a:off x="10280342" y="5912353"/>
            <a:ext cx="1832472" cy="738664"/>
          </a:xfrm>
          <a:prstGeom prst="rect">
            <a:avLst/>
          </a:prstGeom>
          <a:noFill/>
        </p:spPr>
        <p:txBody>
          <a:bodyPr wrap="square" rtlCol="0">
            <a:spAutoFit/>
          </a:bodyPr>
          <a:lstStyle/>
          <a:p>
            <a:pPr algn="ctr"/>
            <a:r>
              <a:rPr lang="en-US" sz="600" b="0" i="0" kern="1200" dirty="0">
                <a:solidFill>
                  <a:schemeClr val="tx1"/>
                </a:solidFill>
                <a:effectLst/>
                <a:latin typeface="+mn-lt"/>
                <a:ea typeface="+mn-ea"/>
                <a:cs typeface="+mn-cs"/>
              </a:rPr>
              <a:t>Sandia National Laboratories is a multimission laboratory managed and operated by National Technology &amp; Engineering Solutions of Sandia, LLC, a wholly owned subsidiary of Honeywell International Inc., for the U.S. Department of Energy’s National Nuclear Security Administration under contract DE-NA0003525.</a:t>
            </a:r>
            <a:endParaRPr lang="en-US" sz="600" dirty="0">
              <a:solidFill>
                <a:schemeClr val="tx1"/>
              </a:solidFill>
            </a:endParaRPr>
          </a:p>
        </p:txBody>
      </p:sp>
      <p:sp>
        <p:nvSpPr>
          <p:cNvPr id="3" name="Text Placeholder 2"/>
          <p:cNvSpPr>
            <a:spLocks noGrp="1"/>
          </p:cNvSpPr>
          <p:nvPr>
            <p:ph type="body" sz="quarter" idx="12" hasCustomPrompt="1"/>
          </p:nvPr>
        </p:nvSpPr>
        <p:spPr>
          <a:xfrm>
            <a:off x="700411" y="5004000"/>
            <a:ext cx="4603750" cy="254000"/>
          </a:xfrm>
        </p:spPr>
        <p:txBody>
          <a:bodyPr anchor="ctr" anchorCtr="0">
            <a:noAutofit/>
          </a:bodyPr>
          <a:lstStyle>
            <a:lvl1pPr>
              <a:defRPr sz="1200" b="0" i="1" spc="200" baseline="0">
                <a:solidFill>
                  <a:schemeClr val="accent6"/>
                </a:solidFill>
                <a:latin typeface="Gill Sans MT" charset="0"/>
                <a:ea typeface="Gill Sans MT" charset="0"/>
                <a:cs typeface="Gill Sans MT" charset="0"/>
              </a:defRPr>
            </a:lvl1pPr>
          </a:lstStyle>
          <a:p>
            <a:pPr lvl="0"/>
            <a:r>
              <a:rPr lang="en-US" dirty="0"/>
              <a:t>CLICK TO EDIT MASTER TEXT STYLES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NM Section Title White">
    <p:spTree>
      <p:nvGrpSpPr>
        <p:cNvPr id="1" name=""/>
        <p:cNvGrpSpPr/>
        <p:nvPr/>
      </p:nvGrpSpPr>
      <p:grpSpPr>
        <a:xfrm>
          <a:off x="0" y="0"/>
          <a:ext cx="0" cy="0"/>
          <a:chOff x="0" y="0"/>
          <a:chExt cx="0" cy="0"/>
        </a:xfrm>
      </p:grpSpPr>
      <p:pic>
        <p:nvPicPr>
          <p:cNvPr id="26" name="Picture 25"/>
          <p:cNvPicPr>
            <a:picLocks noChangeAspect="1"/>
          </p:cNvPicPr>
          <p:nvPr userDrawn="1"/>
        </p:nvPicPr>
        <p:blipFill rotWithShape="1">
          <a:blip r:embed="rId2" cstate="email">
            <a:alphaModFix amt="33000"/>
            <a:extLst>
              <a:ext uri="{28A0092B-C50C-407E-A947-70E740481C1C}">
                <a14:useLocalDpi xmlns:a14="http://schemas.microsoft.com/office/drawing/2010/main"/>
              </a:ext>
            </a:extLst>
          </a:blip>
          <a:srcRect/>
          <a:stretch/>
        </p:blipFill>
        <p:spPr>
          <a:xfrm>
            <a:off x="0" y="4"/>
            <a:ext cx="12192000" cy="8747085"/>
          </a:xfrm>
          <a:prstGeom prst="rect">
            <a:avLst/>
          </a:prstGeom>
        </p:spPr>
      </p:pic>
      <p:pic>
        <p:nvPicPr>
          <p:cNvPr id="15" name="Picture 14"/>
          <p:cNvPicPr>
            <a:picLocks noChangeAspect="1"/>
          </p:cNvPicPr>
          <p:nvPr userDrawn="1"/>
        </p:nvPicPr>
        <p:blipFill rotWithShape="1">
          <a:blip r:embed="rId3" cstate="email">
            <a:alphaModFix/>
            <a:extLst>
              <a:ext uri="{28A0092B-C50C-407E-A947-70E740481C1C}">
                <a14:useLocalDpi xmlns:a14="http://schemas.microsoft.com/office/drawing/2010/main"/>
              </a:ext>
            </a:extLst>
          </a:blip>
          <a:srcRect/>
          <a:stretch/>
        </p:blipFill>
        <p:spPr>
          <a:xfrm>
            <a:off x="-1" y="4"/>
            <a:ext cx="4038961" cy="8747085"/>
          </a:xfrm>
          <a:prstGeom prst="rect">
            <a:avLst/>
          </a:prstGeom>
        </p:spPr>
      </p:pic>
      <p:sp>
        <p:nvSpPr>
          <p:cNvPr id="10" name="Rectangle 9"/>
          <p:cNvSpPr/>
          <p:nvPr userDrawn="1"/>
        </p:nvSpPr>
        <p:spPr>
          <a:xfrm>
            <a:off x="1" y="3112603"/>
            <a:ext cx="12192000" cy="16952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800" dirty="0"/>
          </a:p>
        </p:txBody>
      </p:sp>
      <p:sp>
        <p:nvSpPr>
          <p:cNvPr id="2" name="Title 1"/>
          <p:cNvSpPr>
            <a:spLocks noGrp="1"/>
          </p:cNvSpPr>
          <p:nvPr>
            <p:ph type="ctrTitle" hasCustomPrompt="1"/>
          </p:nvPr>
        </p:nvSpPr>
        <p:spPr>
          <a:xfrm>
            <a:off x="4130694" y="3112607"/>
            <a:ext cx="6190211" cy="1690255"/>
          </a:xfrm>
        </p:spPr>
        <p:txBody>
          <a:bodyPr anchor="ctr">
            <a:normAutofit/>
          </a:bodyPr>
          <a:lstStyle>
            <a:lvl1pPr algn="l">
              <a:lnSpc>
                <a:spcPts val="3700"/>
              </a:lnSpc>
              <a:defRPr sz="3600" spc="31" baseline="0">
                <a:solidFill>
                  <a:schemeClr val="bg1"/>
                </a:solidFill>
                <a:latin typeface="Gill Sans MT" charset="0"/>
                <a:ea typeface="Gill Sans MT" charset="0"/>
                <a:cs typeface="Gill Sans MT" charset="0"/>
              </a:defRPr>
            </a:lvl1pPr>
          </a:lstStyle>
          <a:p>
            <a:r>
              <a:rPr lang="en-US" dirty="0"/>
              <a:t>CLICK TO EDIT MASTER TITLE STYLE</a:t>
            </a:r>
          </a:p>
        </p:txBody>
      </p:sp>
      <p:sp>
        <p:nvSpPr>
          <p:cNvPr id="3" name="Subtitle 2"/>
          <p:cNvSpPr>
            <a:spLocks noGrp="1"/>
          </p:cNvSpPr>
          <p:nvPr>
            <p:ph type="subTitle" idx="1" hasCustomPrompt="1"/>
          </p:nvPr>
        </p:nvSpPr>
        <p:spPr>
          <a:xfrm>
            <a:off x="4130696" y="5064546"/>
            <a:ext cx="6261331" cy="353125"/>
          </a:xfrm>
        </p:spPr>
        <p:txBody>
          <a:bodyPr lIns="91440" rIns="91440">
            <a:normAutofit/>
          </a:bodyPr>
          <a:lstStyle>
            <a:lvl1pPr marL="0" indent="0" algn="l">
              <a:buNone/>
              <a:defRPr sz="1800" cap="none" spc="200" baseline="0">
                <a:solidFill>
                  <a:schemeClr val="tx1"/>
                </a:solidFill>
                <a:latin typeface="Garamond" charset="0"/>
                <a:ea typeface="Garamond" charset="0"/>
                <a:cs typeface="Garamond" charset="0"/>
              </a:defRPr>
            </a:lvl1pPr>
            <a:lvl2pPr marL="457178" indent="0" algn="ctr">
              <a:buNone/>
              <a:defRPr sz="2400"/>
            </a:lvl2pPr>
            <a:lvl3pPr marL="914354" indent="0" algn="ctr">
              <a:buNone/>
              <a:defRPr sz="2400"/>
            </a:lvl3pPr>
            <a:lvl4pPr marL="1371532" indent="0" algn="ctr">
              <a:buNone/>
              <a:defRPr sz="2000"/>
            </a:lvl4pPr>
            <a:lvl5pPr marL="1828709" indent="0" algn="ctr">
              <a:buNone/>
              <a:defRPr sz="2000"/>
            </a:lvl5pPr>
            <a:lvl6pPr marL="2285886" indent="0" algn="ctr">
              <a:buNone/>
              <a:defRPr sz="2000"/>
            </a:lvl6pPr>
            <a:lvl7pPr marL="2743062" indent="0" algn="ctr">
              <a:buNone/>
              <a:defRPr sz="2000"/>
            </a:lvl7pPr>
            <a:lvl8pPr marL="3200240" indent="0" algn="ctr">
              <a:buNone/>
              <a:defRPr sz="2000"/>
            </a:lvl8pPr>
            <a:lvl9pPr marL="3657418" indent="0" algn="ctr">
              <a:buNone/>
              <a:defRPr sz="2000"/>
            </a:lvl9pPr>
          </a:lstStyle>
          <a:p>
            <a:r>
              <a:rPr lang="en-US" dirty="0"/>
              <a:t>Click to edit master subtitle style</a:t>
            </a:r>
          </a:p>
        </p:txBody>
      </p:sp>
      <p:sp>
        <p:nvSpPr>
          <p:cNvPr id="4" name="Date Placeholder 3"/>
          <p:cNvSpPr>
            <a:spLocks noGrp="1"/>
          </p:cNvSpPr>
          <p:nvPr>
            <p:ph type="dt" sz="half" idx="10"/>
          </p:nvPr>
        </p:nvSpPr>
        <p:spPr>
          <a:xfrm>
            <a:off x="64951" y="6599583"/>
            <a:ext cx="724296" cy="254206"/>
          </a:xfrm>
        </p:spPr>
        <p:txBody>
          <a:bodyPr/>
          <a:lstStyle>
            <a:lvl1pPr>
              <a:defRPr>
                <a:solidFill>
                  <a:schemeClr val="tx1"/>
                </a:solidFill>
              </a:defRPr>
            </a:lvl1pPr>
          </a:lstStyle>
          <a:p>
            <a:fld id="{F3D0FB7A-0984-5F42-9BF9-4F16409CEBE3}" type="datetime1">
              <a:rPr lang="en-US" smtClean="0"/>
              <a:t>1/24/2023</a:t>
            </a:fld>
            <a:endParaRPr lang="en-US" dirty="0"/>
          </a:p>
        </p:txBody>
      </p:sp>
      <p:sp>
        <p:nvSpPr>
          <p:cNvPr id="5" name="Footer Placeholder 4"/>
          <p:cNvSpPr>
            <a:spLocks noGrp="1"/>
          </p:cNvSpPr>
          <p:nvPr>
            <p:ph type="ftr" sz="quarter" idx="11"/>
          </p:nvPr>
        </p:nvSpPr>
        <p:spPr>
          <a:xfrm>
            <a:off x="4038960" y="6599583"/>
            <a:ext cx="2512064" cy="254206"/>
          </a:xfrm>
        </p:spPr>
        <p:txBody>
          <a:bodyPr/>
          <a:lstStyle>
            <a:lvl1pPr>
              <a:defRPr>
                <a:solidFill>
                  <a:schemeClr val="tx1"/>
                </a:solidFill>
              </a:defRPr>
            </a:lvl1pPr>
          </a:lstStyle>
          <a:p>
            <a:endParaRPr lang="en-US" dirty="0"/>
          </a:p>
        </p:txBody>
      </p:sp>
      <p:sp>
        <p:nvSpPr>
          <p:cNvPr id="6" name="Slide Number Placeholder 5"/>
          <p:cNvSpPr>
            <a:spLocks noGrp="1"/>
          </p:cNvSpPr>
          <p:nvPr>
            <p:ph type="sldNum" sz="quarter" idx="12"/>
          </p:nvPr>
        </p:nvSpPr>
        <p:spPr>
          <a:xfrm>
            <a:off x="-511125" y="6459788"/>
            <a:ext cx="419397" cy="365125"/>
          </a:xfrm>
        </p:spPr>
        <p:txBody>
          <a:bodyPr/>
          <a:lstStyle/>
          <a:p>
            <a:fld id="{4FAB73BC-B049-4115-A692-8D63A059BFB8}" type="slidenum">
              <a:rPr lang="en-US" dirty="0"/>
              <a:t>‹#›</a:t>
            </a:fld>
            <a:endParaRPr lang="en-US" dirty="0"/>
          </a:p>
        </p:txBody>
      </p:sp>
      <p:sp>
        <p:nvSpPr>
          <p:cNvPr id="14" name="Rectangle 13"/>
          <p:cNvSpPr/>
          <p:nvPr userDrawn="1"/>
        </p:nvSpPr>
        <p:spPr>
          <a:xfrm>
            <a:off x="1" y="3112607"/>
            <a:ext cx="203131" cy="1690255"/>
          </a:xfrm>
          <a:prstGeom prst="rect">
            <a:avLst/>
          </a:prstGeom>
          <a:solidFill>
            <a:schemeClr val="accent4">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800" dirty="0"/>
          </a:p>
        </p:txBody>
      </p:sp>
      <p:pic>
        <p:nvPicPr>
          <p:cNvPr id="7" name="Picture 6"/>
          <p:cNvPicPr>
            <a:picLocks/>
          </p:cNvPicPr>
          <p:nvPr userDrawn="1"/>
        </p:nvPicPr>
        <p:blipFill>
          <a:blip r:embed="rId4" cstate="email">
            <a:extLst>
              <a:ext uri="{28A0092B-C50C-407E-A947-70E740481C1C}">
                <a14:useLocalDpi xmlns:a14="http://schemas.microsoft.com/office/drawing/2010/main"/>
              </a:ext>
            </a:extLst>
          </a:blip>
          <a:stretch>
            <a:fillRect/>
          </a:stretch>
        </p:blipFill>
        <p:spPr>
          <a:xfrm>
            <a:off x="4038960" y="4893378"/>
            <a:ext cx="8153043" cy="6363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504">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marL="0">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EDF9367-8E19-584D-AFFE-3EFBBA0295C7}" type="datetime1">
              <a:rPr lang="en-US" smtClean="0"/>
              <a:t>1/24/2023</a:t>
            </a:fld>
            <a:endParaRPr lang="en-US" dirty="0"/>
          </a:p>
        </p:txBody>
      </p:sp>
      <p:sp>
        <p:nvSpPr>
          <p:cNvPr id="5" name="Footer Placeholder 4"/>
          <p:cNvSpPr>
            <a:spLocks noGrp="1"/>
          </p:cNvSpPr>
          <p:nvPr>
            <p:ph type="ftr" sz="quarter" idx="11"/>
          </p:nvPr>
        </p:nvSpPr>
        <p:spPr/>
        <p:txBody>
          <a:bodyPr/>
          <a:lstStyle>
            <a:lvl1pPr>
              <a:defRPr>
                <a:solidFill>
                  <a:schemeClr val="bg2">
                    <a:lumMod val="25000"/>
                  </a:schemeClr>
                </a:solidFill>
              </a:defRPr>
            </a:lvl1pPr>
          </a:lstStyle>
          <a:p>
            <a:endParaRPr lang="en-US" dirty="0"/>
          </a:p>
        </p:txBody>
      </p:sp>
      <p:sp>
        <p:nvSpPr>
          <p:cNvPr id="6" name="Slide Number Placeholder 5"/>
          <p:cNvSpPr>
            <a:spLocks noGrp="1"/>
          </p:cNvSpPr>
          <p:nvPr>
            <p:ph type="sldNum" sz="quarter" idx="12"/>
          </p:nvPr>
        </p:nvSpPr>
        <p:spPr/>
        <p:txBody>
          <a:bodyPr/>
          <a:lstStyle/>
          <a:p>
            <a:fld id="{6113E31D-E2AB-40D1-8B51-AFA5AFEF393A}"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Double Contne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3835B1B-1234-434F-BA64-2F5E81CEE720}" type="datetime1">
              <a:rPr lang="en-US" smtClean="0"/>
              <a:t>1/24/2023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pPr/>
              <a:t>‹#›</a:t>
            </a:fld>
            <a:endParaRPr lang="en-US" dirty="0"/>
          </a:p>
        </p:txBody>
      </p:sp>
      <p:sp>
        <p:nvSpPr>
          <p:cNvPr id="7" name="Content Placeholder 6"/>
          <p:cNvSpPr>
            <a:spLocks noGrp="1"/>
          </p:cNvSpPr>
          <p:nvPr>
            <p:ph sz="quarter" idx="13"/>
          </p:nvPr>
        </p:nvSpPr>
        <p:spPr>
          <a:xfrm>
            <a:off x="720725" y="1125414"/>
            <a:ext cx="4934487" cy="488803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p:cNvSpPr>
            <a:spLocks noGrp="1"/>
          </p:cNvSpPr>
          <p:nvPr>
            <p:ph sz="quarter" idx="14"/>
          </p:nvPr>
        </p:nvSpPr>
        <p:spPr>
          <a:xfrm>
            <a:off x="5887330" y="1125414"/>
            <a:ext cx="4891718" cy="488803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763142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9DE19A3E-72A3-094D-BE9C-748891D343EA}" type="datetime1">
              <a:rPr lang="en-US" smtClean="0"/>
              <a:t>1/24/2023</a:t>
            </a:fld>
            <a:endParaRPr lang="en-US" dirty="0"/>
          </a:p>
        </p:txBody>
      </p:sp>
      <p:sp>
        <p:nvSpPr>
          <p:cNvPr id="4" name="Footer Placeholder 3"/>
          <p:cNvSpPr>
            <a:spLocks noGrp="1"/>
          </p:cNvSpPr>
          <p:nvPr>
            <p:ph type="ftr" sz="quarter" idx="11"/>
          </p:nvPr>
        </p:nvSpPr>
        <p:spPr/>
        <p:txBody>
          <a:bodyPr/>
          <a:lstStyle>
            <a:lvl1pPr>
              <a:defRPr>
                <a:solidFill>
                  <a:schemeClr val="bg2">
                    <a:lumMod val="25000"/>
                  </a:schemeClr>
                </a:solidFill>
              </a:defRPr>
            </a:lvl1p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A5BFB98F-B1FD-6E40-922F-164F08E18587}" type="datetime1">
              <a:rPr lang="en-US" smtClean="0"/>
              <a:t>1/24/2023</a:t>
            </a:fld>
            <a:endParaRPr lang="en-US" dirty="0"/>
          </a:p>
        </p:txBody>
      </p:sp>
      <p:sp>
        <p:nvSpPr>
          <p:cNvPr id="4" name="Footer Placeholder 3"/>
          <p:cNvSpPr>
            <a:spLocks noGrp="1"/>
          </p:cNvSpPr>
          <p:nvPr>
            <p:ph type="ftr" sz="quarter" idx="11"/>
          </p:nvPr>
        </p:nvSpPr>
        <p:spPr/>
        <p:txBody>
          <a:bodyPr/>
          <a:lstStyle>
            <a:lvl1pPr>
              <a:defRPr>
                <a:solidFill>
                  <a:schemeClr val="bg2">
                    <a:lumMod val="25000"/>
                  </a:schemeClr>
                </a:solidFill>
              </a:defRPr>
            </a:lvl1p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Rectangle 8"/>
          <p:cNvSpPr/>
          <p:nvPr/>
        </p:nvSpPr>
        <p:spPr>
          <a:xfrm rot="5400000">
            <a:off x="238399" y="310896"/>
            <a:ext cx="685800" cy="64008"/>
          </a:xfrm>
          <a:prstGeom prst="rect">
            <a:avLst/>
          </a:prstGeom>
          <a:solidFill>
            <a:srgbClr val="00ACD9"/>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720648" y="359772"/>
            <a:ext cx="10058400" cy="570225"/>
          </a:xfrm>
          <a:prstGeom prst="rect">
            <a:avLst/>
          </a:prstGeom>
        </p:spPr>
        <p:txBody>
          <a:bodyPr vert="horz" lIns="91440" tIns="45720" rIns="91440" bIns="45720" rtlCol="0" anchor="t">
            <a:noAutofit/>
          </a:bodyPr>
          <a:lstStyle/>
          <a:p>
            <a:r>
              <a:rPr lang="en-US" dirty="0"/>
              <a:t>Click to edit master title style</a:t>
            </a:r>
          </a:p>
        </p:txBody>
      </p:sp>
      <p:sp>
        <p:nvSpPr>
          <p:cNvPr id="3" name="Text Placeholder 2"/>
          <p:cNvSpPr>
            <a:spLocks noGrp="1"/>
          </p:cNvSpPr>
          <p:nvPr>
            <p:ph type="body" idx="1"/>
          </p:nvPr>
        </p:nvSpPr>
        <p:spPr>
          <a:xfrm>
            <a:off x="720648" y="1429233"/>
            <a:ext cx="10058400" cy="3433635"/>
          </a:xfrm>
          <a:prstGeom prst="rect">
            <a:avLst/>
          </a:prstGeom>
        </p:spPr>
        <p:txBody>
          <a:bodyPr vert="horz" lIns="0" tIns="45720" rIns="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4951" y="6599583"/>
            <a:ext cx="2472271" cy="251458"/>
          </a:xfrm>
          <a:prstGeom prst="rect">
            <a:avLst/>
          </a:prstGeom>
        </p:spPr>
        <p:txBody>
          <a:bodyPr vert="horz" lIns="91440" tIns="45720" rIns="91440" bIns="45720" rtlCol="0" anchor="ctr"/>
          <a:lstStyle>
            <a:lvl1pPr algn="l">
              <a:defRPr sz="900">
                <a:solidFill>
                  <a:schemeClr val="bg2">
                    <a:lumMod val="25000"/>
                  </a:schemeClr>
                </a:solidFill>
                <a:latin typeface="Gill Sans MT" charset="0"/>
                <a:ea typeface="Gill Sans MT" charset="0"/>
                <a:cs typeface="Gill Sans MT" charset="0"/>
              </a:defRPr>
            </a:lvl1pPr>
          </a:lstStyle>
          <a:p>
            <a:fld id="{51B0C17D-9FEF-794A-8300-E98122063809}" type="datetime1">
              <a:rPr lang="en-US" smtClean="0"/>
              <a:t>1/24/2023</a:t>
            </a:fld>
            <a:endParaRPr lang="en-US" dirty="0"/>
          </a:p>
        </p:txBody>
      </p:sp>
      <p:sp>
        <p:nvSpPr>
          <p:cNvPr id="5" name="Footer Placeholder 4"/>
          <p:cNvSpPr>
            <a:spLocks noGrp="1"/>
          </p:cNvSpPr>
          <p:nvPr>
            <p:ph type="ftr" sz="quarter" idx="3"/>
          </p:nvPr>
        </p:nvSpPr>
        <p:spPr>
          <a:xfrm>
            <a:off x="3686187" y="6599583"/>
            <a:ext cx="4822804" cy="251458"/>
          </a:xfrm>
          <a:prstGeom prst="rect">
            <a:avLst/>
          </a:prstGeom>
        </p:spPr>
        <p:txBody>
          <a:bodyPr vert="horz" lIns="91440" tIns="45720" rIns="91440" bIns="45720" rtlCol="0" anchor="ctr"/>
          <a:lstStyle>
            <a:lvl1pPr algn="ctr">
              <a:defRPr sz="900" cap="all" baseline="0">
                <a:solidFill>
                  <a:schemeClr val="tx1"/>
                </a:solidFill>
                <a:latin typeface="Gill Sans MT" charset="0"/>
                <a:ea typeface="Gill Sans MT" charset="0"/>
                <a:cs typeface="Gill Sans MT" charset="0"/>
              </a:defRPr>
            </a:lvl1pPr>
          </a:lstStyle>
          <a:p>
            <a:endParaRPr lang="en-US" dirty="0"/>
          </a:p>
        </p:txBody>
      </p:sp>
      <p:sp>
        <p:nvSpPr>
          <p:cNvPr id="6" name="Slide Number Placeholder 5"/>
          <p:cNvSpPr>
            <a:spLocks noGrp="1"/>
          </p:cNvSpPr>
          <p:nvPr>
            <p:ph type="sldNum" sz="quarter" idx="4"/>
          </p:nvPr>
        </p:nvSpPr>
        <p:spPr>
          <a:xfrm>
            <a:off x="64951" y="437652"/>
            <a:ext cx="419397" cy="365125"/>
          </a:xfrm>
          <a:prstGeom prst="rect">
            <a:avLst/>
          </a:prstGeom>
        </p:spPr>
        <p:txBody>
          <a:bodyPr vert="horz" lIns="91440" tIns="45720" rIns="91440" bIns="45720" rtlCol="0" anchor="ctr"/>
          <a:lstStyle>
            <a:lvl1pPr algn="r">
              <a:defRPr sz="1400">
                <a:solidFill>
                  <a:schemeClr val="bg2">
                    <a:lumMod val="25000"/>
                  </a:schemeClr>
                </a:solidFill>
              </a:defRPr>
            </a:lvl1pPr>
          </a:lstStyle>
          <a:p>
            <a:fld id="{4FAB73BC-B049-4115-A692-8D63A059BFB8}" type="slidenum">
              <a:rPr lang="en-US" smtClean="0"/>
              <a:pPr/>
              <a:t>‹#›</a:t>
            </a:fld>
            <a:endParaRPr lang="en-US" dirty="0"/>
          </a:p>
        </p:txBody>
      </p:sp>
      <p:sp>
        <p:nvSpPr>
          <p:cNvPr id="12" name="Rectangle 11"/>
          <p:cNvSpPr/>
          <p:nvPr userDrawn="1"/>
        </p:nvSpPr>
        <p:spPr>
          <a:xfrm>
            <a:off x="11506200" y="321774"/>
            <a:ext cx="685800" cy="368300"/>
          </a:xfrm>
          <a:prstGeom prst="rect">
            <a:avLst/>
          </a:prstGeom>
          <a:solidFill>
            <a:srgbClr val="00ACD9">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3" name="Picture 12"/>
          <p:cNvPicPr>
            <a:picLocks/>
          </p:cNvPicPr>
          <p:nvPr userDrawn="1"/>
        </p:nvPicPr>
        <p:blipFill rotWithShape="1">
          <a:blip r:embed="rId8" cstate="email">
            <a:extLst>
              <a:ext uri="{28A0092B-C50C-407E-A947-70E740481C1C}">
                <a14:useLocalDpi xmlns:a14="http://schemas.microsoft.com/office/drawing/2010/main"/>
              </a:ext>
            </a:extLst>
          </a:blip>
          <a:srcRect t="-16865" b="-2"/>
          <a:stretch/>
        </p:blipFill>
        <p:spPr>
          <a:xfrm rot="16200000">
            <a:off x="8725899" y="3391897"/>
            <a:ext cx="6857999" cy="74211"/>
          </a:xfrm>
          <a:prstGeom prst="rect">
            <a:avLst/>
          </a:prstGeom>
        </p:spPr>
      </p:pic>
      <p:pic>
        <p:nvPicPr>
          <p:cNvPr id="11" name="Picture 10"/>
          <p:cNvPicPr>
            <a:picLocks noChangeAspect="1"/>
          </p:cNvPicPr>
          <p:nvPr userDrawn="1"/>
        </p:nvPicPr>
        <p:blipFill rotWithShape="1">
          <a:blip r:embed="rId9">
            <a:extLst>
              <a:ext uri="{28A0092B-C50C-407E-A947-70E740481C1C}">
                <a14:useLocalDpi xmlns:a14="http://schemas.microsoft.com/office/drawing/2010/main" val="0"/>
              </a:ext>
            </a:extLst>
          </a:blip>
          <a:srcRect r="60257"/>
          <a:stretch/>
        </p:blipFill>
        <p:spPr>
          <a:xfrm>
            <a:off x="11589482" y="380825"/>
            <a:ext cx="259618" cy="251610"/>
          </a:xfrm>
          <a:prstGeom prst="rect">
            <a:avLst/>
          </a:prstGeom>
          <a:noFill/>
          <a:ln>
            <a:noFill/>
          </a:ln>
        </p:spPr>
      </p:pic>
    </p:spTree>
    <p:extLst>
      <p:ext uri="{BB962C8B-B14F-4D97-AF65-F5344CB8AC3E}">
        <p14:creationId xmlns:p14="http://schemas.microsoft.com/office/powerpoint/2010/main" val="1185552540"/>
      </p:ext>
    </p:extLst>
  </p:cSld>
  <p:clrMap bg1="lt1" tx1="dk1" bg2="lt2" tx2="dk2" accent1="accent1" accent2="accent2" accent3="accent3" accent4="accent4" accent5="accent5" accent6="accent6" hlink="hlink" folHlink="folHlink"/>
  <p:sldLayoutIdLst>
    <p:sldLayoutId id="2147483678" r:id="rId1"/>
    <p:sldLayoutId id="2147483680" r:id="rId2"/>
    <p:sldLayoutId id="2147483675" r:id="rId3"/>
    <p:sldLayoutId id="2147483686" r:id="rId4"/>
    <p:sldLayoutId id="2147483676" r:id="rId5"/>
    <p:sldLayoutId id="2147483677" r:id="rId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354" rtl="0" eaLnBrk="1" latinLnBrk="0" hangingPunct="1">
        <a:lnSpc>
          <a:spcPct val="85000"/>
        </a:lnSpc>
        <a:spcBef>
          <a:spcPct val="0"/>
        </a:spcBef>
        <a:buNone/>
        <a:defRPr sz="2800" b="0" i="0" kern="1200" spc="100" baseline="0">
          <a:solidFill>
            <a:schemeClr val="bg2">
              <a:lumMod val="25000"/>
            </a:schemeClr>
          </a:solidFill>
          <a:latin typeface="Gill Sans MT" charset="0"/>
          <a:ea typeface="Gill Sans MT" charset="0"/>
          <a:cs typeface="Gill Sans MT" charset="0"/>
        </a:defRPr>
      </a:lvl1pPr>
    </p:titleStyle>
    <p:bodyStyle>
      <a:lvl1pPr marL="91436" indent="-91436" algn="l" defTabSz="914354" rtl="0" eaLnBrk="1" latinLnBrk="0" hangingPunct="1">
        <a:lnSpc>
          <a:spcPct val="90000"/>
        </a:lnSpc>
        <a:spcBef>
          <a:spcPts val="1200"/>
        </a:spcBef>
        <a:spcAft>
          <a:spcPts val="200"/>
        </a:spcAft>
        <a:buClr>
          <a:srgbClr val="00B0F0"/>
        </a:buClr>
        <a:buSzPct val="100000"/>
        <a:buFont typeface="Calibri" panose="020F0502020204030204" pitchFamily="34" charset="0"/>
        <a:buChar char=" "/>
        <a:defRPr sz="2000" kern="1200">
          <a:solidFill>
            <a:schemeClr val="bg2">
              <a:lumMod val="25000"/>
            </a:schemeClr>
          </a:solidFill>
          <a:latin typeface="Garamond" charset="0"/>
          <a:ea typeface="Garamond" charset="0"/>
          <a:cs typeface="Garamond" charset="0"/>
        </a:defRPr>
      </a:lvl1pPr>
      <a:lvl2pPr marL="384029" indent="-182870" algn="l" defTabSz="914354" rtl="0" eaLnBrk="1" latinLnBrk="0" hangingPunct="1">
        <a:lnSpc>
          <a:spcPct val="90000"/>
        </a:lnSpc>
        <a:spcBef>
          <a:spcPts val="200"/>
        </a:spcBef>
        <a:spcAft>
          <a:spcPts val="400"/>
        </a:spcAft>
        <a:buClr>
          <a:srgbClr val="00B0F0"/>
        </a:buClr>
        <a:buFont typeface="Calibri" pitchFamily="34" charset="0"/>
        <a:buChar char="◦"/>
        <a:defRPr sz="1800" kern="1200">
          <a:solidFill>
            <a:schemeClr val="bg2">
              <a:lumMod val="25000"/>
            </a:schemeClr>
          </a:solidFill>
          <a:latin typeface="Garamond" charset="0"/>
          <a:ea typeface="Garamond" charset="0"/>
          <a:cs typeface="Garamond" charset="0"/>
        </a:defRPr>
      </a:lvl2pPr>
      <a:lvl3pPr marL="566900"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bg2">
              <a:lumMod val="25000"/>
            </a:schemeClr>
          </a:solidFill>
          <a:latin typeface="Garamond" charset="0"/>
          <a:ea typeface="Garamond" charset="0"/>
          <a:cs typeface="Garamond" charset="0"/>
        </a:defRPr>
      </a:lvl3pPr>
      <a:lvl4pPr marL="749771"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bg2">
              <a:lumMod val="25000"/>
            </a:schemeClr>
          </a:solidFill>
          <a:latin typeface="Garamond" charset="0"/>
          <a:ea typeface="Garamond" charset="0"/>
          <a:cs typeface="Garamond" charset="0"/>
        </a:defRPr>
      </a:lvl4pPr>
      <a:lvl5pPr marL="932642"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bg2">
              <a:lumMod val="25000"/>
            </a:schemeClr>
          </a:solidFill>
          <a:latin typeface="Garamond" charset="0"/>
          <a:ea typeface="Garamond" charset="0"/>
          <a:cs typeface="Garamond" charset="0"/>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3.xml"/><Relationship Id="rId5" Type="http://schemas.openxmlformats.org/officeDocument/2006/relationships/image" Target="../media/image19.png"/><Relationship Id="rId4" Type="http://schemas.openxmlformats.org/officeDocument/2006/relationships/image" Target="../media/image180.png"/></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3.xml"/><Relationship Id="rId5" Type="http://schemas.openxmlformats.org/officeDocument/2006/relationships/image" Target="../media/image26.png"/><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slide" Target="slide37.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slide" Target="slide37.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4.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5.xml"/><Relationship Id="rId1" Type="http://schemas.openxmlformats.org/officeDocument/2006/relationships/slideLayout" Target="../slideLayouts/slideLayout3.xml"/><Relationship Id="rId5" Type="http://schemas.openxmlformats.org/officeDocument/2006/relationships/image" Target="../media/image34.png"/><Relationship Id="rId4" Type="http://schemas.openxmlformats.org/officeDocument/2006/relationships/image" Target="../media/image3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6.xml"/><Relationship Id="rId1" Type="http://schemas.openxmlformats.org/officeDocument/2006/relationships/slideLayout" Target="../slideLayouts/slideLayout3.xml"/><Relationship Id="rId5" Type="http://schemas.openxmlformats.org/officeDocument/2006/relationships/image" Target="../media/image37.png"/><Relationship Id="rId4" Type="http://schemas.openxmlformats.org/officeDocument/2006/relationships/image" Target="../media/image36.png"/></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hyperlink" Target="https://www.nei.org/resources/statistics/us-nuclear-operating-plant-basic-information" TargetMode="External"/><Relationship Id="rId2" Type="http://schemas.openxmlformats.org/officeDocument/2006/relationships/hyperlink" Target="https://www.sandia.gov/app/uploads/sites/122/2021/09/SCEPTRE_SAND2019-11907M.pdf" TargetMode="Externa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40.png"/><Relationship Id="rId2" Type="http://schemas.openxmlformats.org/officeDocument/2006/relationships/image" Target="../media/image330.png"/><Relationship Id="rId1" Type="http://schemas.openxmlformats.org/officeDocument/2006/relationships/slideLayout" Target="../slideLayouts/slideLayout3.xml"/><Relationship Id="rId5" Type="http://schemas.openxmlformats.org/officeDocument/2006/relationships/slide" Target="slide23.xml"/><Relationship Id="rId4" Type="http://schemas.openxmlformats.org/officeDocument/2006/relationships/image" Target="../media/image35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hyperlink" Target="https://en.wikipedia.org/wiki/File:Pressurizer2.svg" TargetMode="External"/><Relationship Id="rId4" Type="http://schemas.openxmlformats.org/officeDocument/2006/relationships/hyperlink" Target="https://www.nrc.gov/reading-rm/basic-ref/students/animated-pwr.html"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s://www.nrc.gov/reading-rm/basic-ref/students/animated-pwr.html" TargetMode="External"/><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hyperlink" Target="https://en.wikipedia.org/wiki/File:Pressurizer2.svg" TargetMode="Externa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Uncertainty Quantification for Cyber-Physical Pressurized Water Reactor Experiments</a:t>
            </a:r>
          </a:p>
        </p:txBody>
      </p:sp>
      <p:sp>
        <p:nvSpPr>
          <p:cNvPr id="5" name="Subtitle 4"/>
          <p:cNvSpPr>
            <a:spLocks noGrp="1"/>
          </p:cNvSpPr>
          <p:nvPr>
            <p:ph type="subTitle" idx="1"/>
          </p:nvPr>
        </p:nvSpPr>
        <p:spPr>
          <a:xfrm>
            <a:off x="700412" y="4525406"/>
            <a:ext cx="6952718" cy="1134617"/>
          </a:xfrm>
        </p:spPr>
        <p:txBody>
          <a:bodyPr>
            <a:normAutofit/>
          </a:bodyPr>
          <a:lstStyle/>
          <a:p>
            <a:r>
              <a:rPr lang="en-US" dirty="0"/>
              <a:t>Dr. Taylor K. McKenzie (PI)</a:t>
            </a:r>
          </a:p>
          <a:p>
            <a:r>
              <a:rPr lang="en-US" dirty="0"/>
              <a:t>Co-authors: Dr. Christopher Lamb, Dr. Thomas D. Tarman</a:t>
            </a:r>
          </a:p>
        </p:txBody>
      </p:sp>
      <p:sp>
        <p:nvSpPr>
          <p:cNvPr id="16" name="Slide Number Placeholder 15"/>
          <p:cNvSpPr>
            <a:spLocks noGrp="1"/>
          </p:cNvSpPr>
          <p:nvPr>
            <p:ph type="sldNum" sz="quarter" idx="4294967295"/>
          </p:nvPr>
        </p:nvSpPr>
        <p:spPr>
          <a:xfrm>
            <a:off x="0" y="6459538"/>
            <a:ext cx="419100" cy="365125"/>
          </a:xfrm>
        </p:spPr>
        <p:txBody>
          <a:bodyPr/>
          <a:lstStyle/>
          <a:p>
            <a:fld id="{4FAB73BC-B049-4115-A692-8D63A059BFB8}" type="slidenum">
              <a:rPr lang="en-US" smtClean="0"/>
              <a:t>1</a:t>
            </a:fld>
            <a:endParaRPr lang="en-US" dirty="0"/>
          </a:p>
        </p:txBody>
      </p:sp>
    </p:spTree>
    <p:extLst>
      <p:ext uri="{BB962C8B-B14F-4D97-AF65-F5344CB8AC3E}">
        <p14:creationId xmlns:p14="http://schemas.microsoft.com/office/powerpoint/2010/main" val="1741361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4E0936-FCCD-4E75-AB0D-31ED9456AA15}"/>
              </a:ext>
            </a:extLst>
          </p:cNvPr>
          <p:cNvSpPr>
            <a:spLocks noGrp="1"/>
          </p:cNvSpPr>
          <p:nvPr>
            <p:ph type="title"/>
          </p:nvPr>
        </p:nvSpPr>
        <p:spPr/>
        <p:txBody>
          <a:bodyPr/>
          <a:lstStyle/>
          <a:p>
            <a:r>
              <a:rPr lang="en-US" dirty="0"/>
              <a:t>Proof of Concept System:</a:t>
            </a:r>
            <a:br>
              <a:rPr lang="en-US" dirty="0"/>
            </a:br>
            <a:r>
              <a:rPr lang="en-US" dirty="0"/>
              <a:t>Cyber-Physical PWR System</a:t>
            </a:r>
          </a:p>
        </p:txBody>
      </p:sp>
      <p:sp>
        <p:nvSpPr>
          <p:cNvPr id="3" name="Content Placeholder 2">
            <a:extLst>
              <a:ext uri="{FF2B5EF4-FFF2-40B4-BE49-F238E27FC236}">
                <a16:creationId xmlns:a16="http://schemas.microsoft.com/office/drawing/2014/main" id="{2BCDD22E-AEF4-4F98-B040-110632D62A79}"/>
              </a:ext>
            </a:extLst>
          </p:cNvPr>
          <p:cNvSpPr>
            <a:spLocks noGrp="1"/>
          </p:cNvSpPr>
          <p:nvPr>
            <p:ph idx="1"/>
          </p:nvPr>
        </p:nvSpPr>
        <p:spPr>
          <a:xfrm>
            <a:off x="720647" y="1429233"/>
            <a:ext cx="4586849" cy="4948270"/>
          </a:xfrm>
        </p:spPr>
        <p:txBody>
          <a:bodyPr>
            <a:normAutofit/>
          </a:bodyPr>
          <a:lstStyle/>
          <a:p>
            <a:r>
              <a:rPr lang="en-US" dirty="0"/>
              <a:t>We draw on a cyber-physical emulation of a PWR system</a:t>
            </a:r>
          </a:p>
          <a:p>
            <a:r>
              <a:rPr lang="en-US" b="1" dirty="0"/>
              <a:t>Abstract hardware</a:t>
            </a:r>
            <a:r>
              <a:rPr lang="en-US" dirty="0"/>
              <a:t>: Pressurizer (including electric variable heaters and spray valves to control pressure) described by numerical model implemented in Simulink</a:t>
            </a:r>
          </a:p>
          <a:p>
            <a:r>
              <a:rPr lang="en-US" b="1" dirty="0"/>
              <a:t>Real software</a:t>
            </a:r>
            <a:r>
              <a:rPr lang="en-US" dirty="0"/>
              <a:t>: Supervisory control and data acquisition (SCADA) system, including server, router, network switches, remote terminal units (RTUs) to interface with pressure sensors, and programmable logic controllers (PLCs) to actuate heaters/sprayers</a:t>
            </a:r>
          </a:p>
        </p:txBody>
      </p:sp>
      <p:sp>
        <p:nvSpPr>
          <p:cNvPr id="4" name="Slide Number Placeholder 3">
            <a:extLst>
              <a:ext uri="{FF2B5EF4-FFF2-40B4-BE49-F238E27FC236}">
                <a16:creationId xmlns:a16="http://schemas.microsoft.com/office/drawing/2014/main" id="{B9CEC80A-150E-4F3D-96E8-549695129BD1}"/>
              </a:ext>
            </a:extLst>
          </p:cNvPr>
          <p:cNvSpPr>
            <a:spLocks noGrp="1"/>
          </p:cNvSpPr>
          <p:nvPr>
            <p:ph type="sldNum" sz="quarter" idx="12"/>
          </p:nvPr>
        </p:nvSpPr>
        <p:spPr/>
        <p:txBody>
          <a:bodyPr/>
          <a:lstStyle/>
          <a:p>
            <a:fld id="{6113E31D-E2AB-40D1-8B51-AFA5AFEF393A}" type="slidenum">
              <a:rPr lang="en-US" smtClean="0"/>
              <a:t>10</a:t>
            </a:fld>
            <a:endParaRPr lang="en-US" dirty="0"/>
          </a:p>
        </p:txBody>
      </p:sp>
      <p:pic>
        <p:nvPicPr>
          <p:cNvPr id="7" name="Picture 6">
            <a:extLst>
              <a:ext uri="{FF2B5EF4-FFF2-40B4-BE49-F238E27FC236}">
                <a16:creationId xmlns:a16="http://schemas.microsoft.com/office/drawing/2014/main" id="{1B818876-2A4D-F6E6-F17A-9FD5ADBDF27D}"/>
              </a:ext>
            </a:extLst>
          </p:cNvPr>
          <p:cNvPicPr>
            <a:picLocks noChangeAspect="1"/>
          </p:cNvPicPr>
          <p:nvPr/>
        </p:nvPicPr>
        <p:blipFill>
          <a:blip r:embed="rId3"/>
          <a:stretch>
            <a:fillRect/>
          </a:stretch>
        </p:blipFill>
        <p:spPr>
          <a:xfrm>
            <a:off x="5610700" y="1429233"/>
            <a:ext cx="6325483" cy="4258269"/>
          </a:xfrm>
          <a:prstGeom prst="rect">
            <a:avLst/>
          </a:prstGeom>
        </p:spPr>
      </p:pic>
    </p:spTree>
    <p:extLst>
      <p:ext uri="{BB962C8B-B14F-4D97-AF65-F5344CB8AC3E}">
        <p14:creationId xmlns:p14="http://schemas.microsoft.com/office/powerpoint/2010/main" val="2607157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110024C-1A64-9295-4AD2-2A6945A7A339}"/>
              </a:ext>
            </a:extLst>
          </p:cNvPr>
          <p:cNvSpPr>
            <a:spLocks noGrp="1"/>
          </p:cNvSpPr>
          <p:nvPr>
            <p:ph type="ctrTitle"/>
          </p:nvPr>
        </p:nvSpPr>
        <p:spPr/>
        <p:txBody>
          <a:bodyPr/>
          <a:lstStyle/>
          <a:p>
            <a:r>
              <a:rPr lang="en-US" dirty="0"/>
              <a:t>Research Problem and</a:t>
            </a:r>
            <a:br>
              <a:rPr lang="en-US" dirty="0"/>
            </a:br>
            <a:r>
              <a:rPr lang="en-US" dirty="0"/>
              <a:t>Uncertainty Quantification Approach</a:t>
            </a:r>
          </a:p>
        </p:txBody>
      </p:sp>
      <p:sp>
        <p:nvSpPr>
          <p:cNvPr id="6" name="Subtitle 5">
            <a:extLst>
              <a:ext uri="{FF2B5EF4-FFF2-40B4-BE49-F238E27FC236}">
                <a16:creationId xmlns:a16="http://schemas.microsoft.com/office/drawing/2014/main" id="{EAB500C0-76CC-B198-88F0-D90AA5129AD6}"/>
              </a:ext>
            </a:extLst>
          </p:cNvPr>
          <p:cNvSpPr>
            <a:spLocks noGrp="1"/>
          </p:cNvSpPr>
          <p:nvPr>
            <p:ph type="subTitle" idx="1"/>
          </p:nvPr>
        </p:nvSpPr>
        <p:spPr/>
        <p:txBody>
          <a:bodyPr/>
          <a:lstStyle/>
          <a:p>
            <a:endParaRPr lang="en-US" dirty="0"/>
          </a:p>
        </p:txBody>
      </p:sp>
      <p:sp>
        <p:nvSpPr>
          <p:cNvPr id="4" name="Slide Number Placeholder 3">
            <a:extLst>
              <a:ext uri="{FF2B5EF4-FFF2-40B4-BE49-F238E27FC236}">
                <a16:creationId xmlns:a16="http://schemas.microsoft.com/office/drawing/2014/main" id="{82BBE81B-5C31-7C12-1F22-8F8EB2981F46}"/>
              </a:ext>
            </a:extLst>
          </p:cNvPr>
          <p:cNvSpPr>
            <a:spLocks noGrp="1"/>
          </p:cNvSpPr>
          <p:nvPr>
            <p:ph type="sldNum" sz="quarter" idx="12"/>
          </p:nvPr>
        </p:nvSpPr>
        <p:spPr/>
        <p:txBody>
          <a:bodyPr/>
          <a:lstStyle/>
          <a:p>
            <a:fld id="{6113E31D-E2AB-40D1-8B51-AFA5AFEF393A}" type="slidenum">
              <a:rPr lang="en-US" smtClean="0"/>
              <a:t>11</a:t>
            </a:fld>
            <a:endParaRPr lang="en-US" dirty="0"/>
          </a:p>
        </p:txBody>
      </p:sp>
    </p:spTree>
    <p:extLst>
      <p:ext uri="{BB962C8B-B14F-4D97-AF65-F5344CB8AC3E}">
        <p14:creationId xmlns:p14="http://schemas.microsoft.com/office/powerpoint/2010/main" val="3208154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BC06679-D5E2-C59C-9207-2DB3F6268BE4}"/>
              </a:ext>
            </a:extLst>
          </p:cNvPr>
          <p:cNvSpPr/>
          <p:nvPr/>
        </p:nvSpPr>
        <p:spPr>
          <a:xfrm>
            <a:off x="720648" y="4691270"/>
            <a:ext cx="10058400" cy="596347"/>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dirty="0"/>
          </a:p>
        </p:txBody>
      </p:sp>
      <p:sp>
        <p:nvSpPr>
          <p:cNvPr id="2" name="Title 1">
            <a:extLst>
              <a:ext uri="{FF2B5EF4-FFF2-40B4-BE49-F238E27FC236}">
                <a16:creationId xmlns:a16="http://schemas.microsoft.com/office/drawing/2014/main" id="{B83C43E1-274C-4DD6-B049-A69C2F524BAF}"/>
              </a:ext>
            </a:extLst>
          </p:cNvPr>
          <p:cNvSpPr>
            <a:spLocks noGrp="1"/>
          </p:cNvSpPr>
          <p:nvPr>
            <p:ph type="title"/>
          </p:nvPr>
        </p:nvSpPr>
        <p:spPr/>
        <p:txBody>
          <a:bodyPr/>
          <a:lstStyle/>
          <a:p>
            <a:r>
              <a:rPr lang="en-US" dirty="0"/>
              <a:t>Research Problem</a:t>
            </a:r>
          </a:p>
        </p:txBody>
      </p:sp>
      <p:sp>
        <p:nvSpPr>
          <p:cNvPr id="3" name="Content Placeholder 2">
            <a:extLst>
              <a:ext uri="{FF2B5EF4-FFF2-40B4-BE49-F238E27FC236}">
                <a16:creationId xmlns:a16="http://schemas.microsoft.com/office/drawing/2014/main" id="{A51DB022-6F30-44E5-A144-DDB348A05D67}"/>
              </a:ext>
            </a:extLst>
          </p:cNvPr>
          <p:cNvSpPr>
            <a:spLocks noGrp="1"/>
          </p:cNvSpPr>
          <p:nvPr>
            <p:ph idx="1"/>
          </p:nvPr>
        </p:nvSpPr>
        <p:spPr>
          <a:xfrm>
            <a:off x="720648" y="1429233"/>
            <a:ext cx="10058400" cy="4874975"/>
          </a:xfrm>
        </p:spPr>
        <p:txBody>
          <a:bodyPr/>
          <a:lstStyle/>
          <a:p>
            <a:r>
              <a:rPr lang="en-US" dirty="0"/>
              <a:t>In general, previous risk/resilience analyses, red team assessments, and intelligence can be used to form a distribution of disruptions</a:t>
            </a:r>
          </a:p>
          <a:p>
            <a:pPr lvl="1"/>
            <a:r>
              <a:rPr lang="en-US" dirty="0"/>
              <a:t>For this analysis, attacks will continually inject a specified control value to the pressurizer heater and/or sprayer. The injected values and which component(s) are targeted are assumed to be random.</a:t>
            </a:r>
          </a:p>
          <a:p>
            <a:r>
              <a:rPr lang="en-US" dirty="0"/>
              <a:t>Given a distribution of attacks, our goal is to estimate the probability that a catastrophic outcome will occur</a:t>
            </a:r>
          </a:p>
          <a:p>
            <a:pPr lvl="1"/>
            <a:r>
              <a:rPr lang="en-US" b="1" dirty="0"/>
              <a:t>Severe consequences can occur if differential pressure on the pressurizer exceeds 1 MPa </a:t>
            </a:r>
          </a:p>
          <a:p>
            <a:pPr lvl="1"/>
            <a:r>
              <a:rPr lang="en-US" dirty="0"/>
              <a:t>Emulation is computationally expensive, making simple Monte Carlo analysis infeasible</a:t>
            </a:r>
          </a:p>
          <a:p>
            <a:pPr lvl="1"/>
            <a:r>
              <a:rPr lang="en-US" dirty="0"/>
              <a:t>Need to use methods that can accommodate limited numbers of observations while correctly express uncertainty </a:t>
            </a:r>
          </a:p>
          <a:p>
            <a:r>
              <a:rPr lang="en-US" dirty="0"/>
              <a:t>Uncertainty quantification (UQ) methods can be used to estimate outcomes and evaluate uncertainty in those estimates when obtaining additional observations is costly</a:t>
            </a:r>
          </a:p>
        </p:txBody>
      </p:sp>
      <p:sp>
        <p:nvSpPr>
          <p:cNvPr id="4" name="Slide Number Placeholder 3">
            <a:extLst>
              <a:ext uri="{FF2B5EF4-FFF2-40B4-BE49-F238E27FC236}">
                <a16:creationId xmlns:a16="http://schemas.microsoft.com/office/drawing/2014/main" id="{5E5A3C18-0AC7-4485-AC5F-42680A0D8544}"/>
              </a:ext>
            </a:extLst>
          </p:cNvPr>
          <p:cNvSpPr>
            <a:spLocks noGrp="1"/>
          </p:cNvSpPr>
          <p:nvPr>
            <p:ph type="sldNum" sz="quarter" idx="12"/>
          </p:nvPr>
        </p:nvSpPr>
        <p:spPr/>
        <p:txBody>
          <a:bodyPr/>
          <a:lstStyle/>
          <a:p>
            <a:fld id="{6113E31D-E2AB-40D1-8B51-AFA5AFEF393A}" type="slidenum">
              <a:rPr lang="en-US" smtClean="0"/>
              <a:t>12</a:t>
            </a:fld>
            <a:endParaRPr lang="en-US" dirty="0"/>
          </a:p>
        </p:txBody>
      </p:sp>
    </p:spTree>
    <p:extLst>
      <p:ext uri="{BB962C8B-B14F-4D97-AF65-F5344CB8AC3E}">
        <p14:creationId xmlns:p14="http://schemas.microsoft.com/office/powerpoint/2010/main" val="1401771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E578F4-AA03-4BE0-81BB-DC4FFBBCCF36}"/>
              </a:ext>
            </a:extLst>
          </p:cNvPr>
          <p:cNvSpPr>
            <a:spLocks noGrp="1"/>
          </p:cNvSpPr>
          <p:nvPr>
            <p:ph type="title"/>
          </p:nvPr>
        </p:nvSpPr>
        <p:spPr/>
        <p:txBody>
          <a:bodyPr/>
          <a:lstStyle/>
          <a:p>
            <a:r>
              <a:rPr lang="en-US" dirty="0"/>
              <a:t>Disruption and Quantities of Interest</a:t>
            </a:r>
          </a:p>
        </p:txBody>
      </p:sp>
      <p:sp>
        <p:nvSpPr>
          <p:cNvPr id="3" name="Content Placeholder 2">
            <a:extLst>
              <a:ext uri="{FF2B5EF4-FFF2-40B4-BE49-F238E27FC236}">
                <a16:creationId xmlns:a16="http://schemas.microsoft.com/office/drawing/2014/main" id="{F50179C3-0263-40C9-A045-A7AB36F16B62}"/>
              </a:ext>
            </a:extLst>
          </p:cNvPr>
          <p:cNvSpPr>
            <a:spLocks noGrp="1"/>
          </p:cNvSpPr>
          <p:nvPr>
            <p:ph idx="1"/>
          </p:nvPr>
        </p:nvSpPr>
        <p:spPr>
          <a:xfrm>
            <a:off x="720647" y="1429233"/>
            <a:ext cx="10217319" cy="5233656"/>
          </a:xfrm>
        </p:spPr>
        <p:txBody>
          <a:bodyPr>
            <a:normAutofit/>
          </a:bodyPr>
          <a:lstStyle/>
          <a:p>
            <a:r>
              <a:rPr lang="en-US" dirty="0"/>
              <a:t>Disruption:</a:t>
            </a:r>
          </a:p>
          <a:p>
            <a:pPr lvl="1"/>
            <a:r>
              <a:rPr lang="en-US" dirty="0"/>
              <a:t>An attacker is assumed to have gained access to the SCADA network and is able to override control values being fed to the heater and/or sprayer</a:t>
            </a:r>
          </a:p>
          <a:p>
            <a:pPr lvl="1"/>
            <a:r>
              <a:rPr lang="en-US" dirty="0"/>
              <a:t>The SCADA network is assumed to not have any intrusion detection or prevention system</a:t>
            </a:r>
          </a:p>
          <a:p>
            <a:pPr lvl="1"/>
            <a:r>
              <a:rPr lang="en-US" dirty="0"/>
              <a:t>The attacker is assumed to target either heater, sprayer, or both, each with probability 1/3</a:t>
            </a:r>
          </a:p>
          <a:p>
            <a:pPr lvl="1"/>
            <a:r>
              <a:rPr lang="en-US" dirty="0"/>
              <a:t>The attacker continuously injects malicious values to targeted actuator(s) for two minutes. Injected values are constant over the attack and are assumed to be uniformly distributed over [0, 100].</a:t>
            </a:r>
          </a:p>
          <a:p>
            <a:endParaRPr lang="en-US" dirty="0"/>
          </a:p>
          <a:p>
            <a:endParaRPr lang="en-US" dirty="0"/>
          </a:p>
        </p:txBody>
      </p:sp>
      <p:sp>
        <p:nvSpPr>
          <p:cNvPr id="4" name="Slide Number Placeholder 3">
            <a:extLst>
              <a:ext uri="{FF2B5EF4-FFF2-40B4-BE49-F238E27FC236}">
                <a16:creationId xmlns:a16="http://schemas.microsoft.com/office/drawing/2014/main" id="{4F351A8D-CDF5-456C-8AD5-0E033783D402}"/>
              </a:ext>
            </a:extLst>
          </p:cNvPr>
          <p:cNvSpPr>
            <a:spLocks noGrp="1"/>
          </p:cNvSpPr>
          <p:nvPr>
            <p:ph type="sldNum" sz="quarter" idx="12"/>
          </p:nvPr>
        </p:nvSpPr>
        <p:spPr/>
        <p:txBody>
          <a:bodyPr/>
          <a:lstStyle/>
          <a:p>
            <a:fld id="{6113E31D-E2AB-40D1-8B51-AFA5AFEF393A}" type="slidenum">
              <a:rPr lang="en-US" smtClean="0"/>
              <a:t>13</a:t>
            </a:fld>
            <a:endParaRPr lang="en-US" dirty="0"/>
          </a:p>
        </p:txBody>
      </p:sp>
    </p:spTree>
    <p:extLst>
      <p:ext uri="{BB962C8B-B14F-4D97-AF65-F5344CB8AC3E}">
        <p14:creationId xmlns:p14="http://schemas.microsoft.com/office/powerpoint/2010/main" val="1604666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A9E9404-8F4F-7641-540C-B9665E24D4D5}"/>
              </a:ext>
            </a:extLst>
          </p:cNvPr>
          <p:cNvSpPr/>
          <p:nvPr/>
        </p:nvSpPr>
        <p:spPr>
          <a:xfrm>
            <a:off x="720648" y="3528391"/>
            <a:ext cx="9466961" cy="157038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dirty="0"/>
          </a:p>
        </p:txBody>
      </p:sp>
      <p:sp>
        <p:nvSpPr>
          <p:cNvPr id="2" name="Title 1">
            <a:extLst>
              <a:ext uri="{FF2B5EF4-FFF2-40B4-BE49-F238E27FC236}">
                <a16:creationId xmlns:a16="http://schemas.microsoft.com/office/drawing/2014/main" id="{0ADD1212-A890-432E-BD58-C6174BBD924E}"/>
              </a:ext>
            </a:extLst>
          </p:cNvPr>
          <p:cNvSpPr>
            <a:spLocks noGrp="1"/>
          </p:cNvSpPr>
          <p:nvPr>
            <p:ph type="title"/>
          </p:nvPr>
        </p:nvSpPr>
        <p:spPr/>
        <p:txBody>
          <a:bodyPr/>
          <a:lstStyle/>
          <a:p>
            <a:r>
              <a:rPr lang="en-US" dirty="0"/>
              <a:t>UQ vs. Statistics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98644BA-8A3E-4AFF-860D-9612D4FC7DAC}"/>
                  </a:ext>
                </a:extLst>
              </p:cNvPr>
              <p:cNvSpPr>
                <a:spLocks noGrp="1"/>
              </p:cNvSpPr>
              <p:nvPr>
                <p:ph idx="1"/>
              </p:nvPr>
            </p:nvSpPr>
            <p:spPr>
              <a:xfrm>
                <a:off x="720648" y="1429233"/>
                <a:ext cx="10058400" cy="5428767"/>
              </a:xfrm>
            </p:spPr>
            <p:txBody>
              <a:bodyPr>
                <a:normAutofit/>
              </a:bodyPr>
              <a:lstStyle/>
              <a:p>
                <a:r>
                  <a:rPr lang="en-US" dirty="0"/>
                  <a:t>UQ methods were originally developed to serve as a proxy for deterministic computer simulations</a:t>
                </a:r>
              </a:p>
              <a:p>
                <a:pPr lvl="1"/>
                <a:r>
                  <a:rPr lang="en-US" dirty="0"/>
                  <a:t>Sandia has a history of developing UQ methods and tools for simulations of nuclear weapons systems </a:t>
                </a:r>
              </a:p>
              <a:p>
                <a:pPr lvl="1"/>
                <a:r>
                  <a:rPr lang="en-US" dirty="0"/>
                  <a:t>Simulations historically required major computing infrastructure and could only be feasibly evaluated a small number of times. However, analyses of those systems/simulations required many observations/evaluations.</a:t>
                </a:r>
              </a:p>
              <a:p>
                <a:r>
                  <a:rPr lang="en-US" dirty="0"/>
                  <a:t>UQ aims to describe the distribution of outcomes given uncertain parameters/inputs when observations are limited and/or generating new observations is costly</a:t>
                </a:r>
              </a:p>
              <a:p>
                <a:r>
                  <a:rPr lang="en-US" dirty="0"/>
                  <a:t>How this is different than statistics:</a:t>
                </a:r>
              </a:p>
              <a:p>
                <a:pPr lvl="1"/>
                <a:r>
                  <a:rPr lang="en-US" dirty="0"/>
                  <a:t>Statistics often focuses on estimating the relationship between inputs and outputs. UQ focuses on the relationship between </a:t>
                </a:r>
                <a:r>
                  <a:rPr lang="en-US" b="1" dirty="0"/>
                  <a:t>input</a:t>
                </a:r>
                <a:r>
                  <a:rPr lang="en-US" dirty="0"/>
                  <a:t> </a:t>
                </a:r>
                <a:r>
                  <a:rPr lang="en-US" b="1" dirty="0"/>
                  <a:t>uncertainty</a:t>
                </a:r>
                <a:r>
                  <a:rPr lang="en-US" dirty="0"/>
                  <a:t> and </a:t>
                </a:r>
                <a:r>
                  <a:rPr lang="en-US" b="1" dirty="0"/>
                  <a:t>output</a:t>
                </a:r>
                <a:r>
                  <a:rPr lang="en-US" dirty="0"/>
                  <a:t> </a:t>
                </a:r>
                <a:r>
                  <a:rPr lang="en-US" b="1" dirty="0"/>
                  <a:t>uncertainty</a:t>
                </a:r>
                <a:r>
                  <a:rPr lang="en-US" dirty="0"/>
                  <a:t>.</a:t>
                </a:r>
              </a:p>
              <a:p>
                <a:pPr lvl="1"/>
                <a:r>
                  <a:rPr lang="en-US" dirty="0"/>
                  <a:t>UQ applications utilize more machine learning (ML) methods (explainability is not necessarily a focus)</a:t>
                </a:r>
              </a:p>
              <a:p>
                <a:pPr lvl="1"/>
                <a:r>
                  <a:rPr lang="en-US" dirty="0"/>
                  <a:t>In many UQ applications, the researcher is able to generate new data at a cost</a:t>
                </a:r>
              </a:p>
              <a:p>
                <a:r>
                  <a:rPr lang="en-US" dirty="0"/>
                  <a:t>There are a few approaches UQ analyses typically take</a:t>
                </a:r>
              </a:p>
              <a:p>
                <a:pPr lvl="1"/>
                <a:r>
                  <a:rPr lang="en-US" dirty="0"/>
                  <a:t>In the upcoming slides</a:t>
                </a:r>
              </a:p>
              <a:p>
                <a:pPr lvl="2"/>
                <a:r>
                  <a:rPr lang="en-US" dirty="0"/>
                  <a:t> </a:t>
                </a:r>
                <a14:m>
                  <m:oMath xmlns:m="http://schemas.openxmlformats.org/officeDocument/2006/math">
                    <m:r>
                      <a:rPr lang="en-US" sz="1800" b="0" i="1" smtClean="0">
                        <a:latin typeface="Cambria Math" panose="02040503050406030204" pitchFamily="18" charset="0"/>
                      </a:rPr>
                      <m:t>𝑋</m:t>
                    </m:r>
                    <m:r>
                      <a:rPr lang="en-US" sz="1800" b="0" i="1" smtClean="0">
                        <a:latin typeface="Cambria Math" panose="02040503050406030204" pitchFamily="18" charset="0"/>
                      </a:rPr>
                      <m:t>,</m:t>
                    </m:r>
                    <m:r>
                      <a:rPr lang="en-US" sz="1800" b="0" i="1" smtClean="0">
                        <a:latin typeface="Cambria Math" panose="02040503050406030204" pitchFamily="18" charset="0"/>
                      </a:rPr>
                      <m:t>𝑥</m:t>
                    </m:r>
                  </m:oMath>
                </a14:m>
                <a:r>
                  <a:rPr lang="en-US" sz="1800" dirty="0"/>
                  <a:t> are inputs, </a:t>
                </a:r>
                <a14:m>
                  <m:oMath xmlns:m="http://schemas.openxmlformats.org/officeDocument/2006/math">
                    <m:r>
                      <a:rPr lang="en-US" sz="1800" b="0" i="1" smtClean="0">
                        <a:latin typeface="Cambria Math" panose="02040503050406030204" pitchFamily="18" charset="0"/>
                      </a:rPr>
                      <m:t>𝑌</m:t>
                    </m:r>
                    <m:r>
                      <a:rPr lang="en-US" sz="1800" b="0" i="1" smtClean="0">
                        <a:latin typeface="Cambria Math" panose="02040503050406030204" pitchFamily="18" charset="0"/>
                      </a:rPr>
                      <m:t>,</m:t>
                    </m:r>
                    <m:r>
                      <a:rPr lang="en-US" sz="1800" b="0" i="1" smtClean="0">
                        <a:latin typeface="Cambria Math" panose="02040503050406030204" pitchFamily="18" charset="0"/>
                      </a:rPr>
                      <m:t>𝑦</m:t>
                    </m:r>
                  </m:oMath>
                </a14:m>
                <a:r>
                  <a:rPr lang="en-US" sz="1800" dirty="0"/>
                  <a:t> are outcomes</a:t>
                </a:r>
              </a:p>
              <a:p>
                <a:pPr lvl="2"/>
                <a14:m>
                  <m:oMath xmlns:m="http://schemas.openxmlformats.org/officeDocument/2006/math">
                    <m:r>
                      <a:rPr lang="en-US" sz="1800" b="0" i="1" smtClean="0">
                        <a:latin typeface="Cambria Math" panose="02040503050406030204" pitchFamily="18" charset="0"/>
                      </a:rPr>
                      <m:t>𝑋</m:t>
                    </m:r>
                    <m:r>
                      <a:rPr lang="en-US" sz="1800" b="0" i="1" smtClean="0">
                        <a:latin typeface="Cambria Math" panose="02040503050406030204" pitchFamily="18" charset="0"/>
                      </a:rPr>
                      <m:t>, </m:t>
                    </m:r>
                    <m:r>
                      <a:rPr lang="en-US" sz="1800" b="0" i="1" smtClean="0">
                        <a:latin typeface="Cambria Math" panose="02040503050406030204" pitchFamily="18" charset="0"/>
                      </a:rPr>
                      <m:t>𝑌</m:t>
                    </m:r>
                  </m:oMath>
                </a14:m>
                <a:r>
                  <a:rPr lang="en-US" sz="1800" dirty="0"/>
                  <a:t> are random variables, </a:t>
                </a:r>
                <a14:m>
                  <m:oMath xmlns:m="http://schemas.openxmlformats.org/officeDocument/2006/math">
                    <m:r>
                      <a:rPr lang="en-US" sz="1800" b="0" i="1" smtClean="0">
                        <a:latin typeface="Cambria Math" panose="02040503050406030204" pitchFamily="18" charset="0"/>
                      </a:rPr>
                      <m:t>𝑥</m:t>
                    </m:r>
                    <m:r>
                      <a:rPr lang="en-US" sz="1800" b="0" i="1" smtClean="0">
                        <a:latin typeface="Cambria Math" panose="02040503050406030204" pitchFamily="18" charset="0"/>
                      </a:rPr>
                      <m:t>, </m:t>
                    </m:r>
                    <m:r>
                      <a:rPr lang="en-US" sz="1800" b="0" i="1" smtClean="0">
                        <a:latin typeface="Cambria Math" panose="02040503050406030204" pitchFamily="18" charset="0"/>
                      </a:rPr>
                      <m:t>𝑦</m:t>
                    </m:r>
                  </m:oMath>
                </a14:m>
                <a:r>
                  <a:rPr lang="en-US" sz="1800" dirty="0"/>
                  <a:t> are specific values/realizations</a:t>
                </a:r>
              </a:p>
              <a:p>
                <a:pPr lvl="1"/>
                <a:endParaRPr lang="en-US" dirty="0"/>
              </a:p>
              <a:p>
                <a:endParaRPr lang="en-US" dirty="0"/>
              </a:p>
              <a:p>
                <a:pPr lvl="1"/>
                <a:endParaRPr lang="en-US" dirty="0"/>
              </a:p>
            </p:txBody>
          </p:sp>
        </mc:Choice>
        <mc:Fallback xmlns="">
          <p:sp>
            <p:nvSpPr>
              <p:cNvPr id="3" name="Content Placeholder 2">
                <a:extLst>
                  <a:ext uri="{FF2B5EF4-FFF2-40B4-BE49-F238E27FC236}">
                    <a16:creationId xmlns:a16="http://schemas.microsoft.com/office/drawing/2014/main" id="{498644BA-8A3E-4AFF-860D-9612D4FC7DAC}"/>
                  </a:ext>
                </a:extLst>
              </p:cNvPr>
              <p:cNvSpPr>
                <a:spLocks noGrp="1" noRot="1" noChangeAspect="1" noMove="1" noResize="1" noEditPoints="1" noAdjustHandles="1" noChangeArrowheads="1" noChangeShapeType="1" noTextEdit="1"/>
              </p:cNvSpPr>
              <p:nvPr>
                <p:ph idx="1"/>
              </p:nvPr>
            </p:nvSpPr>
            <p:spPr>
              <a:xfrm>
                <a:off x="720648" y="1429233"/>
                <a:ext cx="10058400" cy="5428767"/>
              </a:xfrm>
              <a:blipFill>
                <a:blip r:embed="rId3"/>
                <a:stretch>
                  <a:fillRect l="-606" t="-1010" r="-1030"/>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0BD83F9A-4922-48FB-B6E8-EBE3866A502D}"/>
              </a:ext>
            </a:extLst>
          </p:cNvPr>
          <p:cNvSpPr>
            <a:spLocks noGrp="1"/>
          </p:cNvSpPr>
          <p:nvPr>
            <p:ph type="sldNum" sz="quarter" idx="12"/>
          </p:nvPr>
        </p:nvSpPr>
        <p:spPr/>
        <p:txBody>
          <a:bodyPr/>
          <a:lstStyle/>
          <a:p>
            <a:fld id="{6113E31D-E2AB-40D1-8B51-AFA5AFEF393A}" type="slidenum">
              <a:rPr lang="en-US" smtClean="0"/>
              <a:t>14</a:t>
            </a:fld>
            <a:endParaRPr lang="en-US" dirty="0"/>
          </a:p>
        </p:txBody>
      </p:sp>
    </p:spTree>
    <p:extLst>
      <p:ext uri="{BB962C8B-B14F-4D97-AF65-F5344CB8AC3E}">
        <p14:creationId xmlns:p14="http://schemas.microsoft.com/office/powerpoint/2010/main" val="23013405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BB192A-6EE0-4DC1-BA90-132C74873D66}"/>
              </a:ext>
            </a:extLst>
          </p:cNvPr>
          <p:cNvSpPr>
            <a:spLocks noGrp="1"/>
          </p:cNvSpPr>
          <p:nvPr>
            <p:ph type="title"/>
          </p:nvPr>
        </p:nvSpPr>
        <p:spPr/>
        <p:txBody>
          <a:bodyPr/>
          <a:lstStyle/>
          <a:p>
            <a:r>
              <a:rPr lang="en-US" dirty="0"/>
              <a:t>UQ Applications (1)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7635535-1D2A-4215-B3D1-856360038BB8}"/>
                  </a:ext>
                </a:extLst>
              </p:cNvPr>
              <p:cNvSpPr>
                <a:spLocks noGrp="1"/>
              </p:cNvSpPr>
              <p:nvPr>
                <p:ph idx="1"/>
              </p:nvPr>
            </p:nvSpPr>
            <p:spPr>
              <a:xfrm>
                <a:off x="720648" y="1429233"/>
                <a:ext cx="5261589" cy="5068995"/>
              </a:xfrm>
            </p:spPr>
            <p:txBody>
              <a:bodyPr>
                <a:normAutofit/>
              </a:bodyPr>
              <a:lstStyle/>
              <a:p>
                <a:r>
                  <a:rPr lang="en-US" b="1" dirty="0"/>
                  <a:t>Approach 1: Given a distribution of inputs </a:t>
                </a:r>
                <a14:m>
                  <m:oMath xmlns:m="http://schemas.openxmlformats.org/officeDocument/2006/math">
                    <m:r>
                      <a:rPr lang="en-US" b="1" i="1" smtClean="0">
                        <a:latin typeface="Cambria Math" panose="02040503050406030204" pitchFamily="18" charset="0"/>
                      </a:rPr>
                      <m:t>𝑿</m:t>
                    </m:r>
                  </m:oMath>
                </a14:m>
                <a:r>
                  <a:rPr lang="en-US" b="1" dirty="0"/>
                  <a:t>, describe the distribution of outcomes </a:t>
                </a:r>
                <a14:m>
                  <m:oMath xmlns:m="http://schemas.openxmlformats.org/officeDocument/2006/math">
                    <m:r>
                      <a:rPr lang="en-US" b="1" i="1" smtClean="0">
                        <a:latin typeface="Cambria Math" panose="02040503050406030204" pitchFamily="18" charset="0"/>
                      </a:rPr>
                      <m:t>𝒀</m:t>
                    </m:r>
                  </m:oMath>
                </a14:m>
                <a:endParaRPr lang="en-US" b="1" dirty="0"/>
              </a:p>
              <a:p>
                <a:r>
                  <a:rPr lang="en-US" dirty="0"/>
                  <a:t>Common approach: Obtain a function </a:t>
                </a:r>
                <a14:m>
                  <m:oMath xmlns:m="http://schemas.openxmlformats.org/officeDocument/2006/math">
                    <m:r>
                      <a:rPr lang="en-US" b="0" i="1" smtClean="0">
                        <a:latin typeface="Cambria Math" panose="02040503050406030204" pitchFamily="18" charset="0"/>
                      </a:rPr>
                      <m:t>𝑓</m:t>
                    </m:r>
                  </m:oMath>
                </a14:m>
                <a:r>
                  <a:rPr lang="en-US" dirty="0"/>
                  <a:t> such that </a:t>
                </a: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𝑋</m:t>
                        </m:r>
                      </m:e>
                    </m:d>
                    <m:r>
                      <a:rPr lang="en-US" b="0" i="1" smtClean="0">
                        <a:latin typeface="Cambria Math" panose="02040503050406030204" pitchFamily="18" charset="0"/>
                      </a:rPr>
                      <m:t>≡</m:t>
                    </m:r>
                    <m:r>
                      <a:rPr lang="en-US" b="0" i="1" smtClean="0">
                        <a:latin typeface="Cambria Math" panose="02040503050406030204" pitchFamily="18" charset="0"/>
                      </a:rPr>
                      <m:t>𝑌</m:t>
                    </m:r>
                  </m:oMath>
                </a14:m>
                <a:endParaRPr lang="en-US" dirty="0"/>
              </a:p>
              <a:p>
                <a:r>
                  <a:rPr lang="en-US" dirty="0"/>
                  <a:t>Since the distribution of </a:t>
                </a:r>
                <a14:m>
                  <m:oMath xmlns:m="http://schemas.openxmlformats.org/officeDocument/2006/math">
                    <m:r>
                      <a:rPr lang="en-US" b="0" i="1" smtClean="0">
                        <a:latin typeface="Cambria Math" panose="02040503050406030204" pitchFamily="18" charset="0"/>
                      </a:rPr>
                      <m:t>𝑌</m:t>
                    </m:r>
                  </m:oMath>
                </a14:m>
                <a:r>
                  <a:rPr lang="en-US" dirty="0"/>
                  <a:t> is the sole focus, </a:t>
                </a:r>
                <a14:m>
                  <m:oMath xmlns:m="http://schemas.openxmlformats.org/officeDocument/2006/math">
                    <m:r>
                      <a:rPr lang="en-US" b="0" i="1" smtClean="0">
                        <a:latin typeface="Cambria Math" panose="02040503050406030204" pitchFamily="18" charset="0"/>
                      </a:rPr>
                      <m:t>𝑓</m:t>
                    </m:r>
                  </m:oMath>
                </a14:m>
                <a:r>
                  <a:rPr lang="en-US" dirty="0"/>
                  <a:t> need not describe any relationship that may exist between </a:t>
                </a:r>
                <a14:m>
                  <m:oMath xmlns:m="http://schemas.openxmlformats.org/officeDocument/2006/math">
                    <m:r>
                      <a:rPr lang="en-US" b="0" i="1" smtClean="0">
                        <a:latin typeface="Cambria Math" panose="02040503050406030204" pitchFamily="18" charset="0"/>
                      </a:rPr>
                      <m:t>𝑋</m:t>
                    </m:r>
                  </m:oMath>
                </a14:m>
                <a:r>
                  <a:rPr lang="en-US" dirty="0"/>
                  <a:t> and </a:t>
                </a:r>
                <a14:m>
                  <m:oMath xmlns:m="http://schemas.openxmlformats.org/officeDocument/2006/math">
                    <m:r>
                      <a:rPr lang="en-US" b="0" i="1" smtClean="0">
                        <a:latin typeface="Cambria Math" panose="02040503050406030204" pitchFamily="18" charset="0"/>
                      </a:rPr>
                      <m:t>𝑌</m:t>
                    </m:r>
                  </m:oMath>
                </a14:m>
                <a:endParaRPr lang="en-US" dirty="0"/>
              </a:p>
              <a:p>
                <a:r>
                  <a:rPr lang="en-US" dirty="0"/>
                  <a:t>Polynomial chaos expansions are frequently employed in this application</a:t>
                </a:r>
              </a:p>
              <a:p>
                <a:pPr lvl="1"/>
                <a14:m>
                  <m:oMath xmlns:m="http://schemas.openxmlformats.org/officeDocument/2006/math">
                    <m:r>
                      <a:rPr lang="en-US" b="0" i="1" smtClean="0">
                        <a:latin typeface="Cambria Math" panose="02040503050406030204" pitchFamily="18" charset="0"/>
                      </a:rPr>
                      <m:t>𝑓</m:t>
                    </m:r>
                  </m:oMath>
                </a14:m>
                <a:r>
                  <a:rPr lang="en-US" dirty="0"/>
                  <a:t> takes the form of an </a:t>
                </a:r>
                <a14:m>
                  <m:oMath xmlns:m="http://schemas.openxmlformats.org/officeDocument/2006/math">
                    <m:r>
                      <a:rPr lang="en-US" b="0" i="1" smtClean="0">
                        <a:latin typeface="Cambria Math" panose="02040503050406030204" pitchFamily="18" charset="0"/>
                      </a:rPr>
                      <m:t>𝑛</m:t>
                    </m:r>
                  </m:oMath>
                </a14:m>
                <a:r>
                  <a:rPr lang="en-US" dirty="0"/>
                  <a:t>th order polynomial</a:t>
                </a:r>
              </a:p>
              <a:p>
                <a:pPr lvl="1"/>
                <a:r>
                  <a:rPr lang="en-US" dirty="0"/>
                  <a:t>New observations of </a:t>
                </a:r>
                <a14:m>
                  <m:oMath xmlns:m="http://schemas.openxmlformats.org/officeDocument/2006/math">
                    <m:r>
                      <a:rPr lang="en-US" b="0" i="1" smtClean="0">
                        <a:latin typeface="Cambria Math" panose="02040503050406030204" pitchFamily="18" charset="0"/>
                      </a:rPr>
                      <m:t>𝑋</m:t>
                    </m:r>
                  </m:oMath>
                </a14:m>
                <a:r>
                  <a:rPr lang="en-US" dirty="0"/>
                  <a:t> can be generated in a way that minimizes expected distance between distributions of  </a:t>
                </a: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𝑋</m:t>
                        </m:r>
                      </m:e>
                    </m:d>
                  </m:oMath>
                </a14:m>
                <a:r>
                  <a:rPr lang="en-US" dirty="0"/>
                  <a:t> and </a:t>
                </a:r>
                <a14:m>
                  <m:oMath xmlns:m="http://schemas.openxmlformats.org/officeDocument/2006/math">
                    <m:r>
                      <a:rPr lang="en-US" b="0" i="1" smtClean="0">
                        <a:latin typeface="Cambria Math" panose="02040503050406030204" pitchFamily="18" charset="0"/>
                      </a:rPr>
                      <m:t>𝑌</m:t>
                    </m:r>
                  </m:oMath>
                </a14:m>
                <a:endParaRPr lang="en-US" dirty="0"/>
              </a:p>
              <a:p>
                <a:pPr lvl="1"/>
                <a:r>
                  <a:rPr lang="en-US" dirty="0"/>
                  <a:t>Useful as a proxy in Monte Carlo simulations when exact relationship between </a:t>
                </a:r>
                <a14:m>
                  <m:oMath xmlns:m="http://schemas.openxmlformats.org/officeDocument/2006/math">
                    <m:r>
                      <a:rPr lang="en-US" b="0" i="1" smtClean="0">
                        <a:latin typeface="Cambria Math" panose="02040503050406030204" pitchFamily="18" charset="0"/>
                      </a:rPr>
                      <m:t>𝑋</m:t>
                    </m:r>
                  </m:oMath>
                </a14:m>
                <a:r>
                  <a:rPr lang="en-US" dirty="0"/>
                  <a:t> and </a:t>
                </a:r>
                <a14:m>
                  <m:oMath xmlns:m="http://schemas.openxmlformats.org/officeDocument/2006/math">
                    <m:r>
                      <a:rPr lang="en-US" b="0" i="1" smtClean="0">
                        <a:latin typeface="Cambria Math" panose="02040503050406030204" pitchFamily="18" charset="0"/>
                      </a:rPr>
                      <m:t>𝑌</m:t>
                    </m:r>
                  </m:oMath>
                </a14:m>
                <a:r>
                  <a:rPr lang="en-US" dirty="0"/>
                  <a:t> is not important</a:t>
                </a:r>
              </a:p>
            </p:txBody>
          </p:sp>
        </mc:Choice>
        <mc:Fallback xmlns="">
          <p:sp>
            <p:nvSpPr>
              <p:cNvPr id="3" name="Content Placeholder 2">
                <a:extLst>
                  <a:ext uri="{FF2B5EF4-FFF2-40B4-BE49-F238E27FC236}">
                    <a16:creationId xmlns:a16="http://schemas.microsoft.com/office/drawing/2014/main" id="{17635535-1D2A-4215-B3D1-856360038BB8}"/>
                  </a:ext>
                </a:extLst>
              </p:cNvPr>
              <p:cNvSpPr>
                <a:spLocks noGrp="1" noRot="1" noChangeAspect="1" noMove="1" noResize="1" noEditPoints="1" noAdjustHandles="1" noChangeArrowheads="1" noChangeShapeType="1" noTextEdit="1"/>
              </p:cNvSpPr>
              <p:nvPr>
                <p:ph idx="1"/>
              </p:nvPr>
            </p:nvSpPr>
            <p:spPr>
              <a:xfrm>
                <a:off x="720648" y="1429233"/>
                <a:ext cx="5261589" cy="5068995"/>
              </a:xfrm>
              <a:blipFill>
                <a:blip r:embed="rId3"/>
                <a:stretch>
                  <a:fillRect l="-1159" t="-1082" r="-3708"/>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8584DB39-82D3-4FF3-994A-95898AA532DD}"/>
              </a:ext>
            </a:extLst>
          </p:cNvPr>
          <p:cNvSpPr>
            <a:spLocks noGrp="1"/>
          </p:cNvSpPr>
          <p:nvPr>
            <p:ph type="sldNum" sz="quarter" idx="12"/>
          </p:nvPr>
        </p:nvSpPr>
        <p:spPr/>
        <p:txBody>
          <a:bodyPr/>
          <a:lstStyle/>
          <a:p>
            <a:fld id="{6113E31D-E2AB-40D1-8B51-AFA5AFEF393A}" type="slidenum">
              <a:rPr lang="en-US" smtClean="0"/>
              <a:t>15</a:t>
            </a:fld>
            <a:endParaRPr lang="en-US" dirty="0"/>
          </a:p>
        </p:txBody>
      </p:sp>
      <p:pic>
        <p:nvPicPr>
          <p:cNvPr id="5" name="Picture 4">
            <a:extLst>
              <a:ext uri="{FF2B5EF4-FFF2-40B4-BE49-F238E27FC236}">
                <a16:creationId xmlns:a16="http://schemas.microsoft.com/office/drawing/2014/main" id="{ABA15F51-F786-4B58-8B77-8390E66336F5}"/>
              </a:ext>
            </a:extLst>
          </p:cNvPr>
          <p:cNvPicPr>
            <a:picLocks noChangeAspect="1"/>
          </p:cNvPicPr>
          <p:nvPr/>
        </p:nvPicPr>
        <p:blipFill>
          <a:blip r:embed="rId4"/>
          <a:srcRect/>
          <a:stretch/>
        </p:blipFill>
        <p:spPr>
          <a:xfrm>
            <a:off x="5984941" y="929997"/>
            <a:ext cx="5486411" cy="5486411"/>
          </a:xfrm>
          <a:prstGeom prst="rect">
            <a:avLst/>
          </a:prstGeom>
        </p:spPr>
      </p:pic>
    </p:spTree>
    <p:extLst>
      <p:ext uri="{BB962C8B-B14F-4D97-AF65-F5344CB8AC3E}">
        <p14:creationId xmlns:p14="http://schemas.microsoft.com/office/powerpoint/2010/main" val="3608824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BB192A-6EE0-4DC1-BA90-132C74873D66}"/>
              </a:ext>
            </a:extLst>
          </p:cNvPr>
          <p:cNvSpPr>
            <a:spLocks noGrp="1"/>
          </p:cNvSpPr>
          <p:nvPr>
            <p:ph type="title"/>
          </p:nvPr>
        </p:nvSpPr>
        <p:spPr/>
        <p:txBody>
          <a:bodyPr/>
          <a:lstStyle/>
          <a:p>
            <a:r>
              <a:rPr lang="en-US" dirty="0"/>
              <a:t>UQ Applications (1) </a:t>
            </a:r>
          </a:p>
        </p:txBody>
      </p:sp>
      <p:sp>
        <p:nvSpPr>
          <p:cNvPr id="4" name="Slide Number Placeholder 3">
            <a:extLst>
              <a:ext uri="{FF2B5EF4-FFF2-40B4-BE49-F238E27FC236}">
                <a16:creationId xmlns:a16="http://schemas.microsoft.com/office/drawing/2014/main" id="{8584DB39-82D3-4FF3-994A-95898AA532DD}"/>
              </a:ext>
            </a:extLst>
          </p:cNvPr>
          <p:cNvSpPr>
            <a:spLocks noGrp="1"/>
          </p:cNvSpPr>
          <p:nvPr>
            <p:ph type="sldNum" sz="quarter" idx="12"/>
          </p:nvPr>
        </p:nvSpPr>
        <p:spPr/>
        <p:txBody>
          <a:bodyPr/>
          <a:lstStyle/>
          <a:p>
            <a:fld id="{6113E31D-E2AB-40D1-8B51-AFA5AFEF393A}" type="slidenum">
              <a:rPr lang="en-US" smtClean="0"/>
              <a:t>16</a:t>
            </a:fld>
            <a:endParaRPr lang="en-US" dirty="0"/>
          </a:p>
        </p:txBody>
      </p:sp>
      <p:pic>
        <p:nvPicPr>
          <p:cNvPr id="5" name="Picture 4">
            <a:extLst>
              <a:ext uri="{FF2B5EF4-FFF2-40B4-BE49-F238E27FC236}">
                <a16:creationId xmlns:a16="http://schemas.microsoft.com/office/drawing/2014/main" id="{ABA15F51-F786-4B58-8B77-8390E66336F5}"/>
              </a:ext>
            </a:extLst>
          </p:cNvPr>
          <p:cNvPicPr>
            <a:picLocks noChangeAspect="1"/>
          </p:cNvPicPr>
          <p:nvPr/>
        </p:nvPicPr>
        <p:blipFill>
          <a:blip r:embed="rId3"/>
          <a:stretch>
            <a:fillRect/>
          </a:stretch>
        </p:blipFill>
        <p:spPr>
          <a:xfrm>
            <a:off x="5984941" y="929997"/>
            <a:ext cx="5486411" cy="5486411"/>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1B3180C1-538C-4BF0-BE12-14CB9A996146}"/>
                  </a:ext>
                </a:extLst>
              </p:cNvPr>
              <p:cNvSpPr txBox="1"/>
              <p:nvPr/>
            </p:nvSpPr>
            <p:spPr>
              <a:xfrm>
                <a:off x="6587543" y="1315556"/>
                <a:ext cx="73404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𝑋</m:t>
                      </m:r>
                      <m:r>
                        <a:rPr lang="en-US" b="0" i="1" smtClean="0">
                          <a:latin typeface="Cambria Math" panose="02040503050406030204" pitchFamily="18" charset="0"/>
                        </a:rPr>
                        <m:t>)</m:t>
                      </m:r>
                    </m:oMath>
                  </m:oMathPara>
                </a14:m>
                <a:endParaRPr lang="en-US" dirty="0"/>
              </a:p>
            </p:txBody>
          </p:sp>
        </mc:Choice>
        <mc:Fallback xmlns="">
          <p:sp>
            <p:nvSpPr>
              <p:cNvPr id="6" name="TextBox 5">
                <a:extLst>
                  <a:ext uri="{FF2B5EF4-FFF2-40B4-BE49-F238E27FC236}">
                    <a16:creationId xmlns:a16="http://schemas.microsoft.com/office/drawing/2014/main" id="{1B3180C1-538C-4BF0-BE12-14CB9A996146}"/>
                  </a:ext>
                </a:extLst>
              </p:cNvPr>
              <p:cNvSpPr txBox="1">
                <a:spLocks noRot="1" noChangeAspect="1" noMove="1" noResize="1" noEditPoints="1" noAdjustHandles="1" noChangeArrowheads="1" noChangeShapeType="1" noTextEdit="1"/>
              </p:cNvSpPr>
              <p:nvPr/>
            </p:nvSpPr>
            <p:spPr>
              <a:xfrm>
                <a:off x="6587543" y="1315556"/>
                <a:ext cx="734047" cy="369332"/>
              </a:xfrm>
              <a:prstGeom prst="rect">
                <a:avLst/>
              </a:prstGeom>
              <a:blipFill>
                <a:blip r:embed="rId4"/>
                <a:stretch>
                  <a:fillRect b="-15000"/>
                </a:stretch>
              </a:blipFill>
            </p:spPr>
            <p:txBody>
              <a:bodyPr/>
              <a:lstStyle/>
              <a:p>
                <a:r>
                  <a:rPr lang="en-US">
                    <a:noFill/>
                  </a:rPr>
                  <a:t> </a:t>
                </a:r>
              </a:p>
            </p:txBody>
          </p:sp>
        </mc:Fallback>
      </mc:AlternateContent>
      <p:cxnSp>
        <p:nvCxnSpPr>
          <p:cNvPr id="9" name="Straight Arrow Connector 8">
            <a:extLst>
              <a:ext uri="{FF2B5EF4-FFF2-40B4-BE49-F238E27FC236}">
                <a16:creationId xmlns:a16="http://schemas.microsoft.com/office/drawing/2014/main" id="{681A45B6-2714-442D-B2DB-8D0E7B8F3DC7}"/>
              </a:ext>
            </a:extLst>
          </p:cNvPr>
          <p:cNvCxnSpPr>
            <a:cxnSpLocks/>
          </p:cNvCxnSpPr>
          <p:nvPr/>
        </p:nvCxnSpPr>
        <p:spPr>
          <a:xfrm flipV="1">
            <a:off x="7321590" y="3522373"/>
            <a:ext cx="0" cy="1506826"/>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12" name="Straight Arrow Connector 11">
            <a:extLst>
              <a:ext uri="{FF2B5EF4-FFF2-40B4-BE49-F238E27FC236}">
                <a16:creationId xmlns:a16="http://schemas.microsoft.com/office/drawing/2014/main" id="{7BC2D6A8-8670-4D14-8C4F-5A9F832A5F51}"/>
              </a:ext>
            </a:extLst>
          </p:cNvPr>
          <p:cNvCxnSpPr>
            <a:cxnSpLocks/>
          </p:cNvCxnSpPr>
          <p:nvPr/>
        </p:nvCxnSpPr>
        <p:spPr>
          <a:xfrm>
            <a:off x="7321590" y="3522373"/>
            <a:ext cx="4004049" cy="0"/>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C681F277-097E-3375-B67E-5FC3517961B4}"/>
                  </a:ext>
                </a:extLst>
              </p:cNvPr>
              <p:cNvSpPr txBox="1">
                <a:spLocks/>
              </p:cNvSpPr>
              <p:nvPr/>
            </p:nvSpPr>
            <p:spPr>
              <a:xfrm>
                <a:off x="720648" y="1429233"/>
                <a:ext cx="5261589" cy="5068995"/>
              </a:xfrm>
              <a:prstGeom prst="rect">
                <a:avLst/>
              </a:prstGeom>
            </p:spPr>
            <p:txBody>
              <a:bodyPr vert="horz" lIns="0" tIns="45720" rIns="0" bIns="45720" rtlCol="0">
                <a:normAutofit/>
              </a:bodyPr>
              <a:lstStyle>
                <a:lvl1pPr marL="91436" indent="-91436" algn="l" defTabSz="914354" rtl="0" eaLnBrk="1" latinLnBrk="0" hangingPunct="1">
                  <a:lnSpc>
                    <a:spcPct val="90000"/>
                  </a:lnSpc>
                  <a:spcBef>
                    <a:spcPts val="1200"/>
                  </a:spcBef>
                  <a:spcAft>
                    <a:spcPts val="200"/>
                  </a:spcAft>
                  <a:buClr>
                    <a:srgbClr val="00B0F0"/>
                  </a:buClr>
                  <a:buSzPct val="100000"/>
                  <a:buFont typeface="Calibri" panose="020F0502020204030204" pitchFamily="34" charset="0"/>
                  <a:buChar char=" "/>
                  <a:defRPr sz="2000" kern="1200">
                    <a:solidFill>
                      <a:schemeClr val="bg2">
                        <a:lumMod val="25000"/>
                      </a:schemeClr>
                    </a:solidFill>
                    <a:latin typeface="Garamond" charset="0"/>
                    <a:ea typeface="Garamond" charset="0"/>
                    <a:cs typeface="Garamond" charset="0"/>
                  </a:defRPr>
                </a:lvl1pPr>
                <a:lvl2pPr marL="384029" indent="-182870" algn="l" defTabSz="914354" rtl="0" eaLnBrk="1" latinLnBrk="0" hangingPunct="1">
                  <a:lnSpc>
                    <a:spcPct val="90000"/>
                  </a:lnSpc>
                  <a:spcBef>
                    <a:spcPts val="200"/>
                  </a:spcBef>
                  <a:spcAft>
                    <a:spcPts val="400"/>
                  </a:spcAft>
                  <a:buClr>
                    <a:srgbClr val="00B0F0"/>
                  </a:buClr>
                  <a:buFont typeface="Calibri" pitchFamily="34" charset="0"/>
                  <a:buChar char="◦"/>
                  <a:defRPr sz="1800" kern="1200">
                    <a:solidFill>
                      <a:schemeClr val="bg2">
                        <a:lumMod val="25000"/>
                      </a:schemeClr>
                    </a:solidFill>
                    <a:latin typeface="Garamond" charset="0"/>
                    <a:ea typeface="Garamond" charset="0"/>
                    <a:cs typeface="Garamond" charset="0"/>
                  </a:defRPr>
                </a:lvl2pPr>
                <a:lvl3pPr marL="566900"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bg2">
                        <a:lumMod val="25000"/>
                      </a:schemeClr>
                    </a:solidFill>
                    <a:latin typeface="Garamond" charset="0"/>
                    <a:ea typeface="Garamond" charset="0"/>
                    <a:cs typeface="Garamond" charset="0"/>
                  </a:defRPr>
                </a:lvl3pPr>
                <a:lvl4pPr marL="749771"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bg2">
                        <a:lumMod val="25000"/>
                      </a:schemeClr>
                    </a:solidFill>
                    <a:latin typeface="Garamond" charset="0"/>
                    <a:ea typeface="Garamond" charset="0"/>
                    <a:cs typeface="Garamond" charset="0"/>
                  </a:defRPr>
                </a:lvl4pPr>
                <a:lvl5pPr marL="932642"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bg2">
                        <a:lumMod val="25000"/>
                      </a:schemeClr>
                    </a:solidFill>
                    <a:latin typeface="Garamond" charset="0"/>
                    <a:ea typeface="Garamond" charset="0"/>
                    <a:cs typeface="Garamond" charset="0"/>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b="1" dirty="0"/>
                  <a:t>Approach 1: Given a distribution of inputs </a:t>
                </a:r>
                <a14:m>
                  <m:oMath xmlns:m="http://schemas.openxmlformats.org/officeDocument/2006/math">
                    <m:r>
                      <a:rPr lang="en-US" b="1" i="1" smtClean="0">
                        <a:latin typeface="Cambria Math" panose="02040503050406030204" pitchFamily="18" charset="0"/>
                      </a:rPr>
                      <m:t>𝑿</m:t>
                    </m:r>
                  </m:oMath>
                </a14:m>
                <a:r>
                  <a:rPr lang="en-US" b="1" dirty="0"/>
                  <a:t>, describe the distribution of outcomes </a:t>
                </a:r>
                <a14:m>
                  <m:oMath xmlns:m="http://schemas.openxmlformats.org/officeDocument/2006/math">
                    <m:r>
                      <a:rPr lang="en-US" b="1" i="1" smtClean="0">
                        <a:latin typeface="Cambria Math" panose="02040503050406030204" pitchFamily="18" charset="0"/>
                      </a:rPr>
                      <m:t>𝒀</m:t>
                    </m:r>
                  </m:oMath>
                </a14:m>
                <a:endParaRPr lang="en-US" b="1" dirty="0"/>
              </a:p>
              <a:p>
                <a:r>
                  <a:rPr lang="en-US" dirty="0"/>
                  <a:t>Common approach: Obtain a function </a:t>
                </a:r>
                <a14:m>
                  <m:oMath xmlns:m="http://schemas.openxmlformats.org/officeDocument/2006/math">
                    <m:r>
                      <a:rPr lang="en-US" i="1" smtClean="0">
                        <a:latin typeface="Cambria Math" panose="02040503050406030204" pitchFamily="18" charset="0"/>
                      </a:rPr>
                      <m:t>𝑓</m:t>
                    </m:r>
                  </m:oMath>
                </a14:m>
                <a:r>
                  <a:rPr lang="en-US" dirty="0"/>
                  <a:t> such that </a:t>
                </a:r>
                <a14:m>
                  <m:oMath xmlns:m="http://schemas.openxmlformats.org/officeDocument/2006/math">
                    <m:r>
                      <a:rPr lang="en-US" i="1" smtClean="0">
                        <a:latin typeface="Cambria Math" panose="02040503050406030204" pitchFamily="18" charset="0"/>
                      </a:rPr>
                      <m:t>𝑓</m:t>
                    </m:r>
                    <m:d>
                      <m:dPr>
                        <m:ctrlPr>
                          <a:rPr lang="en-US" i="1" smtClean="0">
                            <a:latin typeface="Cambria Math" panose="02040503050406030204" pitchFamily="18" charset="0"/>
                          </a:rPr>
                        </m:ctrlPr>
                      </m:dPr>
                      <m:e>
                        <m:r>
                          <a:rPr lang="en-US" i="1" smtClean="0">
                            <a:latin typeface="Cambria Math" panose="02040503050406030204" pitchFamily="18" charset="0"/>
                          </a:rPr>
                          <m:t>𝑋</m:t>
                        </m:r>
                      </m:e>
                    </m:d>
                    <m:r>
                      <a:rPr lang="en-US" i="1" smtClean="0">
                        <a:latin typeface="Cambria Math" panose="02040503050406030204" pitchFamily="18" charset="0"/>
                      </a:rPr>
                      <m:t>≡</m:t>
                    </m:r>
                    <m:r>
                      <a:rPr lang="en-US" i="1" smtClean="0">
                        <a:latin typeface="Cambria Math" panose="02040503050406030204" pitchFamily="18" charset="0"/>
                      </a:rPr>
                      <m:t>𝑌</m:t>
                    </m:r>
                  </m:oMath>
                </a14:m>
                <a:endParaRPr lang="en-US" dirty="0"/>
              </a:p>
              <a:p>
                <a:r>
                  <a:rPr lang="en-US" dirty="0"/>
                  <a:t>Since the distribution of </a:t>
                </a:r>
                <a14:m>
                  <m:oMath xmlns:m="http://schemas.openxmlformats.org/officeDocument/2006/math">
                    <m:r>
                      <a:rPr lang="en-US" i="1" smtClean="0">
                        <a:latin typeface="Cambria Math" panose="02040503050406030204" pitchFamily="18" charset="0"/>
                      </a:rPr>
                      <m:t>𝑌</m:t>
                    </m:r>
                  </m:oMath>
                </a14:m>
                <a:r>
                  <a:rPr lang="en-US" dirty="0"/>
                  <a:t> is the sole focus, </a:t>
                </a:r>
                <a14:m>
                  <m:oMath xmlns:m="http://schemas.openxmlformats.org/officeDocument/2006/math">
                    <m:r>
                      <a:rPr lang="en-US" i="1" smtClean="0">
                        <a:latin typeface="Cambria Math" panose="02040503050406030204" pitchFamily="18" charset="0"/>
                      </a:rPr>
                      <m:t>𝑓</m:t>
                    </m:r>
                  </m:oMath>
                </a14:m>
                <a:r>
                  <a:rPr lang="en-US" dirty="0"/>
                  <a:t> need not describe any relationship that may exist between </a:t>
                </a:r>
                <a14:m>
                  <m:oMath xmlns:m="http://schemas.openxmlformats.org/officeDocument/2006/math">
                    <m:r>
                      <a:rPr lang="en-US" i="1" smtClean="0">
                        <a:latin typeface="Cambria Math" panose="02040503050406030204" pitchFamily="18" charset="0"/>
                      </a:rPr>
                      <m:t>𝑋</m:t>
                    </m:r>
                  </m:oMath>
                </a14:m>
                <a:r>
                  <a:rPr lang="en-US" dirty="0"/>
                  <a:t> and </a:t>
                </a:r>
                <a14:m>
                  <m:oMath xmlns:m="http://schemas.openxmlformats.org/officeDocument/2006/math">
                    <m:r>
                      <a:rPr lang="en-US" i="1" smtClean="0">
                        <a:latin typeface="Cambria Math" panose="02040503050406030204" pitchFamily="18" charset="0"/>
                      </a:rPr>
                      <m:t>𝑌</m:t>
                    </m:r>
                  </m:oMath>
                </a14:m>
                <a:endParaRPr lang="en-US" dirty="0"/>
              </a:p>
              <a:p>
                <a:r>
                  <a:rPr lang="en-US" dirty="0"/>
                  <a:t>Polynomial chaos expansions are frequently employed in this application</a:t>
                </a:r>
              </a:p>
              <a:p>
                <a:pPr lvl="1"/>
                <a14:m>
                  <m:oMath xmlns:m="http://schemas.openxmlformats.org/officeDocument/2006/math">
                    <m:r>
                      <a:rPr lang="en-US" i="1" smtClean="0">
                        <a:latin typeface="Cambria Math" panose="02040503050406030204" pitchFamily="18" charset="0"/>
                      </a:rPr>
                      <m:t>𝑓</m:t>
                    </m:r>
                  </m:oMath>
                </a14:m>
                <a:r>
                  <a:rPr lang="en-US" dirty="0"/>
                  <a:t> takes the form of an </a:t>
                </a:r>
                <a14:m>
                  <m:oMath xmlns:m="http://schemas.openxmlformats.org/officeDocument/2006/math">
                    <m:r>
                      <a:rPr lang="en-US" i="1" smtClean="0">
                        <a:latin typeface="Cambria Math" panose="02040503050406030204" pitchFamily="18" charset="0"/>
                      </a:rPr>
                      <m:t>𝑛</m:t>
                    </m:r>
                  </m:oMath>
                </a14:m>
                <a:r>
                  <a:rPr lang="en-US" dirty="0"/>
                  <a:t>th order polynomial</a:t>
                </a:r>
              </a:p>
              <a:p>
                <a:pPr lvl="1"/>
                <a:r>
                  <a:rPr lang="en-US" dirty="0"/>
                  <a:t>New observations of </a:t>
                </a:r>
                <a14:m>
                  <m:oMath xmlns:m="http://schemas.openxmlformats.org/officeDocument/2006/math">
                    <m:r>
                      <a:rPr lang="en-US" i="1" smtClean="0">
                        <a:latin typeface="Cambria Math" panose="02040503050406030204" pitchFamily="18" charset="0"/>
                      </a:rPr>
                      <m:t>𝑋</m:t>
                    </m:r>
                  </m:oMath>
                </a14:m>
                <a:r>
                  <a:rPr lang="en-US" dirty="0"/>
                  <a:t> can be generated in a way that minimizes expected distance between distributions of  </a:t>
                </a:r>
                <a14:m>
                  <m:oMath xmlns:m="http://schemas.openxmlformats.org/officeDocument/2006/math">
                    <m:r>
                      <a:rPr lang="en-US" i="1" smtClean="0">
                        <a:latin typeface="Cambria Math" panose="02040503050406030204" pitchFamily="18" charset="0"/>
                      </a:rPr>
                      <m:t>𝑓</m:t>
                    </m:r>
                    <m:d>
                      <m:dPr>
                        <m:ctrlPr>
                          <a:rPr lang="en-US" i="1" smtClean="0">
                            <a:latin typeface="Cambria Math" panose="02040503050406030204" pitchFamily="18" charset="0"/>
                          </a:rPr>
                        </m:ctrlPr>
                      </m:dPr>
                      <m:e>
                        <m:r>
                          <a:rPr lang="en-US" i="1" smtClean="0">
                            <a:latin typeface="Cambria Math" panose="02040503050406030204" pitchFamily="18" charset="0"/>
                          </a:rPr>
                          <m:t>𝑋</m:t>
                        </m:r>
                      </m:e>
                    </m:d>
                  </m:oMath>
                </a14:m>
                <a:r>
                  <a:rPr lang="en-US" dirty="0"/>
                  <a:t> and </a:t>
                </a:r>
                <a14:m>
                  <m:oMath xmlns:m="http://schemas.openxmlformats.org/officeDocument/2006/math">
                    <m:r>
                      <a:rPr lang="en-US" i="1" smtClean="0">
                        <a:latin typeface="Cambria Math" panose="02040503050406030204" pitchFamily="18" charset="0"/>
                      </a:rPr>
                      <m:t>𝑌</m:t>
                    </m:r>
                  </m:oMath>
                </a14:m>
                <a:endParaRPr lang="en-US" dirty="0"/>
              </a:p>
              <a:p>
                <a:pPr lvl="1"/>
                <a:r>
                  <a:rPr lang="en-US" dirty="0"/>
                  <a:t>Useful as a proxy in Monte Carlo simulations when exact relationship between </a:t>
                </a:r>
                <a14:m>
                  <m:oMath xmlns:m="http://schemas.openxmlformats.org/officeDocument/2006/math">
                    <m:r>
                      <a:rPr lang="en-US" i="1" smtClean="0">
                        <a:latin typeface="Cambria Math" panose="02040503050406030204" pitchFamily="18" charset="0"/>
                      </a:rPr>
                      <m:t>𝑋</m:t>
                    </m:r>
                  </m:oMath>
                </a14:m>
                <a:r>
                  <a:rPr lang="en-US" dirty="0"/>
                  <a:t> and </a:t>
                </a:r>
                <a14:m>
                  <m:oMath xmlns:m="http://schemas.openxmlformats.org/officeDocument/2006/math">
                    <m:r>
                      <a:rPr lang="en-US" i="1" smtClean="0">
                        <a:latin typeface="Cambria Math" panose="02040503050406030204" pitchFamily="18" charset="0"/>
                      </a:rPr>
                      <m:t>𝑌</m:t>
                    </m:r>
                  </m:oMath>
                </a14:m>
                <a:r>
                  <a:rPr lang="en-US" dirty="0"/>
                  <a:t> is not important</a:t>
                </a:r>
              </a:p>
            </p:txBody>
          </p:sp>
        </mc:Choice>
        <mc:Fallback xmlns="">
          <p:sp>
            <p:nvSpPr>
              <p:cNvPr id="8" name="Content Placeholder 2">
                <a:extLst>
                  <a:ext uri="{FF2B5EF4-FFF2-40B4-BE49-F238E27FC236}">
                    <a16:creationId xmlns:a16="http://schemas.microsoft.com/office/drawing/2014/main" id="{C681F277-097E-3375-B67E-5FC3517961B4}"/>
                  </a:ext>
                </a:extLst>
              </p:cNvPr>
              <p:cNvSpPr txBox="1">
                <a:spLocks noRot="1" noChangeAspect="1" noMove="1" noResize="1" noEditPoints="1" noAdjustHandles="1" noChangeArrowheads="1" noChangeShapeType="1" noTextEdit="1"/>
              </p:cNvSpPr>
              <p:nvPr/>
            </p:nvSpPr>
            <p:spPr>
              <a:xfrm>
                <a:off x="720648" y="1429233"/>
                <a:ext cx="5261589" cy="5068995"/>
              </a:xfrm>
              <a:prstGeom prst="rect">
                <a:avLst/>
              </a:prstGeom>
              <a:blipFill>
                <a:blip r:embed="rId5"/>
                <a:stretch>
                  <a:fillRect l="-1159" t="-1082" r="-3708"/>
                </a:stretch>
              </a:blipFill>
            </p:spPr>
            <p:txBody>
              <a:bodyPr/>
              <a:lstStyle/>
              <a:p>
                <a:r>
                  <a:rPr lang="en-US">
                    <a:noFill/>
                  </a:rPr>
                  <a:t> </a:t>
                </a:r>
              </a:p>
            </p:txBody>
          </p:sp>
        </mc:Fallback>
      </mc:AlternateContent>
    </p:spTree>
    <p:extLst>
      <p:ext uri="{BB962C8B-B14F-4D97-AF65-F5344CB8AC3E}">
        <p14:creationId xmlns:p14="http://schemas.microsoft.com/office/powerpoint/2010/main" val="8085151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BB192A-6EE0-4DC1-BA90-132C74873D66}"/>
              </a:ext>
            </a:extLst>
          </p:cNvPr>
          <p:cNvSpPr>
            <a:spLocks noGrp="1"/>
          </p:cNvSpPr>
          <p:nvPr>
            <p:ph type="title"/>
          </p:nvPr>
        </p:nvSpPr>
        <p:spPr/>
        <p:txBody>
          <a:bodyPr/>
          <a:lstStyle/>
          <a:p>
            <a:r>
              <a:rPr lang="en-US" dirty="0"/>
              <a:t>UQ Applications (2)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7635535-1D2A-4215-B3D1-856360038BB8}"/>
                  </a:ext>
                </a:extLst>
              </p:cNvPr>
              <p:cNvSpPr>
                <a:spLocks noGrp="1"/>
              </p:cNvSpPr>
              <p:nvPr>
                <p:ph idx="1"/>
              </p:nvPr>
            </p:nvSpPr>
            <p:spPr>
              <a:xfrm>
                <a:off x="720648" y="1429233"/>
                <a:ext cx="5261589" cy="5428767"/>
              </a:xfrm>
            </p:spPr>
            <p:txBody>
              <a:bodyPr>
                <a:normAutofit lnSpcReduction="10000"/>
              </a:bodyPr>
              <a:lstStyle/>
              <a:p>
                <a:r>
                  <a:rPr lang="en-US" b="1" dirty="0"/>
                  <a:t>Approach 2: Given a value of inputs </a:t>
                </a:r>
                <a14:m>
                  <m:oMath xmlns:m="http://schemas.openxmlformats.org/officeDocument/2006/math">
                    <m:r>
                      <a:rPr lang="en-US" b="1" i="1" smtClean="0">
                        <a:latin typeface="Cambria Math" panose="02040503050406030204" pitchFamily="18" charset="0"/>
                      </a:rPr>
                      <m:t>𝒙</m:t>
                    </m:r>
                  </m:oMath>
                </a14:m>
                <a:r>
                  <a:rPr lang="en-US" b="1" dirty="0"/>
                  <a:t>, predict the deterministic outcome </a:t>
                </a:r>
                <a14:m>
                  <m:oMath xmlns:m="http://schemas.openxmlformats.org/officeDocument/2006/math">
                    <m:r>
                      <a:rPr lang="en-US" b="1" i="1" smtClean="0">
                        <a:latin typeface="Cambria Math" panose="02040503050406030204" pitchFamily="18" charset="0"/>
                      </a:rPr>
                      <m:t>𝒚</m:t>
                    </m:r>
                    <m:r>
                      <a:rPr lang="en-US" b="1" i="1" smtClean="0">
                        <a:latin typeface="Cambria Math" panose="02040503050406030204" pitchFamily="18" charset="0"/>
                      </a:rPr>
                      <m:t>|</m:t>
                    </m:r>
                    <m:r>
                      <a:rPr lang="en-US" b="1" i="1" smtClean="0">
                        <a:latin typeface="Cambria Math" panose="02040503050406030204" pitchFamily="18" charset="0"/>
                      </a:rPr>
                      <m:t>𝒙</m:t>
                    </m:r>
                  </m:oMath>
                </a14:m>
                <a:endParaRPr lang="en-US" b="1" dirty="0"/>
              </a:p>
              <a:p>
                <a:r>
                  <a:rPr lang="en-US" dirty="0"/>
                  <a:t>There is some function </a:t>
                </a:r>
                <a14:m>
                  <m:oMath xmlns:m="http://schemas.openxmlformats.org/officeDocument/2006/math">
                    <m:r>
                      <a:rPr lang="en-US" b="0" i="1" smtClean="0">
                        <a:latin typeface="Cambria Math" panose="02040503050406030204" pitchFamily="18" charset="0"/>
                      </a:rPr>
                      <m:t>𝑔</m:t>
                    </m:r>
                  </m:oMath>
                </a14:m>
                <a:r>
                  <a:rPr lang="en-US" dirty="0"/>
                  <a:t> such that conditional outcomes are described by </a:t>
                </a:r>
                <a14:m>
                  <m:oMath xmlns:m="http://schemas.openxmlformats.org/officeDocument/2006/math">
                    <m:r>
                      <a:rPr lang="en-US" b="0" i="1" smtClean="0">
                        <a:latin typeface="Cambria Math" panose="02040503050406030204" pitchFamily="18" charset="0"/>
                      </a:rPr>
                      <m:t>𝑔</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oMath>
                </a14:m>
                <a:endParaRPr lang="en-US" b="0" dirty="0"/>
              </a:p>
              <a:p>
                <a:r>
                  <a:rPr lang="en-US" dirty="0"/>
                  <a:t>Want to construct an estimate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𝑓</m:t>
                        </m:r>
                      </m:e>
                    </m:acc>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a14:m>
                <a:r>
                  <a:rPr lang="en-US" dirty="0"/>
                  <a:t> such that</a:t>
                </a:r>
              </a:p>
              <a:p>
                <a:pPr lvl="1"/>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𝑓</m:t>
                        </m:r>
                      </m:e>
                    </m:acc>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oMath>
                </a14:m>
                <a:r>
                  <a:rPr lang="en-US" dirty="0"/>
                  <a:t> for all observed </a:t>
                </a:r>
                <a14:m>
                  <m:oMath xmlns:m="http://schemas.openxmlformats.org/officeDocument/2006/math">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r>
                      <a:rPr lang="en-US" b="0" i="1" smtClean="0">
                        <a:latin typeface="Cambria Math" panose="02040503050406030204" pitchFamily="18" charset="0"/>
                      </a:rPr>
                      <m:t>)</m:t>
                    </m:r>
                  </m:oMath>
                </a14:m>
                <a:endParaRPr lang="en-US" dirty="0"/>
              </a:p>
              <a:p>
                <a:pPr lvl="1"/>
                <a14:m>
                  <m:oMath xmlns:m="http://schemas.openxmlformats.org/officeDocument/2006/math">
                    <m:r>
                      <a:rPr lang="en-US" b="0" i="1" smtClean="0">
                        <a:latin typeface="Cambria Math" panose="02040503050406030204" pitchFamily="18" charset="0"/>
                      </a:rPr>
                      <m:t>𝐸</m:t>
                    </m:r>
                    <m:d>
                      <m:dPr>
                        <m:begChr m:val="["/>
                        <m:endChr m:val="]"/>
                        <m:ctrlPr>
                          <a:rPr lang="en-US" b="0" i="1" smtClean="0">
                            <a:latin typeface="Cambria Math" panose="02040503050406030204" pitchFamily="18" charset="0"/>
                          </a:rPr>
                        </m:ctrlPr>
                      </m:dPr>
                      <m:e>
                        <m:acc>
                          <m:accPr>
                            <m:chr m:val="̂"/>
                            <m:ctrlPr>
                              <a:rPr lang="en-US" i="1">
                                <a:latin typeface="Cambria Math" panose="02040503050406030204" pitchFamily="18" charset="0"/>
                              </a:rPr>
                            </m:ctrlPr>
                          </m:accPr>
                          <m:e>
                            <m:r>
                              <a:rPr lang="en-US" i="1">
                                <a:latin typeface="Cambria Math" panose="02040503050406030204" pitchFamily="18" charset="0"/>
                              </a:rPr>
                              <m:t>𝑓</m:t>
                            </m:r>
                          </m:e>
                        </m:acc>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e>
                    </m:d>
                    <m:r>
                      <a:rPr lang="en-US" b="0" i="1" smtClean="0">
                        <a:latin typeface="Cambria Math" panose="02040503050406030204" pitchFamily="18" charset="0"/>
                      </a:rPr>
                      <m:t>=</m:t>
                    </m:r>
                    <m:r>
                      <a:rPr lang="en-US" b="0" i="1" smtClean="0">
                        <a:latin typeface="Cambria Math" panose="02040503050406030204" pitchFamily="18" charset="0"/>
                      </a:rPr>
                      <m:t>𝑔</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a14:m>
                <a:r>
                  <a:rPr lang="en-US" dirty="0"/>
                  <a:t> for all </a:t>
                </a:r>
                <a14:m>
                  <m:oMath xmlns:m="http://schemas.openxmlformats.org/officeDocument/2006/math">
                    <m:r>
                      <a:rPr lang="en-US" b="0" i="1" smtClean="0">
                        <a:latin typeface="Cambria Math" panose="02040503050406030204" pitchFamily="18" charset="0"/>
                      </a:rPr>
                      <m:t>𝑥</m:t>
                    </m:r>
                  </m:oMath>
                </a14:m>
                <a:endParaRPr lang="en-US" i="1" dirty="0"/>
              </a:p>
              <a:p>
                <a:pPr lvl="1"/>
                <a:r>
                  <a:rPr lang="en-US" b="0" dirty="0"/>
                  <a:t>Ideally,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𝑓</m:t>
                        </m:r>
                      </m:e>
                    </m:acc>
                    <m:d>
                      <m:dPr>
                        <m:ctrlPr>
                          <a:rPr lang="en-US" b="0" i="1" dirty="0" smtClean="0">
                            <a:latin typeface="Cambria Math" panose="02040503050406030204" pitchFamily="18" charset="0"/>
                          </a:rPr>
                        </m:ctrlPr>
                      </m:dPr>
                      <m:e>
                        <m:r>
                          <a:rPr lang="en-US" b="0" i="1" dirty="0" smtClean="0">
                            <a:latin typeface="Cambria Math" panose="02040503050406030204" pitchFamily="18" charset="0"/>
                          </a:rPr>
                          <m:t>𝑥</m:t>
                        </m:r>
                      </m:e>
                    </m:d>
                  </m:oMath>
                </a14:m>
                <a:r>
                  <a:rPr lang="en-US" dirty="0"/>
                  <a:t> approximately follows a known distribution (e.g.,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𝑓</m:t>
                        </m:r>
                      </m:e>
                    </m:acc>
                    <m:d>
                      <m:dPr>
                        <m:ctrlPr>
                          <a:rPr lang="en-US" i="1" dirty="0">
                            <a:latin typeface="Cambria Math" panose="02040503050406030204" pitchFamily="18" charset="0"/>
                          </a:rPr>
                        </m:ctrlPr>
                      </m:dPr>
                      <m:e>
                        <m:r>
                          <a:rPr lang="en-US" i="1" dirty="0">
                            <a:latin typeface="Cambria Math" panose="02040503050406030204" pitchFamily="18" charset="0"/>
                          </a:rPr>
                          <m:t>𝑥</m:t>
                        </m:r>
                      </m:e>
                    </m:d>
                    <m:r>
                      <a:rPr lang="en-US" b="0" i="1" dirty="0" smtClean="0">
                        <a:latin typeface="Cambria Math" panose="02040503050406030204" pitchFamily="18" charset="0"/>
                      </a:rPr>
                      <m:t>∼</m:t>
                    </m:r>
                    <m:r>
                      <a:rPr lang="en-US" b="0" i="1" dirty="0" smtClean="0">
                        <a:latin typeface="Cambria Math" panose="02040503050406030204" pitchFamily="18" charset="0"/>
                      </a:rPr>
                      <m:t>𝑁</m:t>
                    </m:r>
                    <m:d>
                      <m:dPr>
                        <m:ctrlPr>
                          <a:rPr lang="en-US" b="0" i="1" dirty="0" smtClean="0">
                            <a:latin typeface="Cambria Math" panose="02040503050406030204" pitchFamily="18" charset="0"/>
                          </a:rPr>
                        </m:ctrlPr>
                      </m:dPr>
                      <m:e>
                        <m:r>
                          <a:rPr lang="en-US" b="0" i="1" dirty="0" smtClean="0">
                            <a:latin typeface="Cambria Math" panose="02040503050406030204" pitchFamily="18" charset="0"/>
                          </a:rPr>
                          <m:t>𝑔</m:t>
                        </m:r>
                        <m:d>
                          <m:dPr>
                            <m:ctrlPr>
                              <a:rPr lang="en-US" b="0" i="1" dirty="0" smtClean="0">
                                <a:latin typeface="Cambria Math" panose="02040503050406030204" pitchFamily="18" charset="0"/>
                              </a:rPr>
                            </m:ctrlPr>
                          </m:dPr>
                          <m:e>
                            <m:r>
                              <a:rPr lang="en-US" b="0" i="1" dirty="0" smtClean="0">
                                <a:latin typeface="Cambria Math" panose="02040503050406030204" pitchFamily="18" charset="0"/>
                              </a:rPr>
                              <m:t>𝑥</m:t>
                            </m:r>
                          </m:e>
                        </m:d>
                        <m:r>
                          <a:rPr lang="en-US" b="0" i="1" dirty="0" smtClean="0">
                            <a:latin typeface="Cambria Math" panose="02040503050406030204" pitchFamily="18" charset="0"/>
                          </a:rPr>
                          <m:t>, </m:t>
                        </m:r>
                        <m:sSup>
                          <m:sSupPr>
                            <m:ctrlPr>
                              <a:rPr lang="en-US" b="0" i="1" dirty="0" smtClean="0">
                                <a:latin typeface="Cambria Math" panose="02040503050406030204" pitchFamily="18" charset="0"/>
                              </a:rPr>
                            </m:ctrlPr>
                          </m:sSupPr>
                          <m:e>
                            <m:r>
                              <a:rPr lang="en-US" b="0" i="1" dirty="0" smtClean="0">
                                <a:latin typeface="Cambria Math" panose="02040503050406030204" pitchFamily="18" charset="0"/>
                              </a:rPr>
                              <m:t>𝜎</m:t>
                            </m:r>
                          </m:e>
                          <m:sup>
                            <m:r>
                              <a:rPr lang="en-US" b="0" i="1" dirty="0" smtClean="0">
                                <a:latin typeface="Cambria Math" panose="02040503050406030204" pitchFamily="18" charset="0"/>
                              </a:rPr>
                              <m:t>2</m:t>
                            </m:r>
                          </m:sup>
                        </m:sSup>
                        <m:d>
                          <m:dPr>
                            <m:ctrlPr>
                              <a:rPr lang="en-US" b="0" i="1" dirty="0" smtClean="0">
                                <a:latin typeface="Cambria Math" panose="02040503050406030204" pitchFamily="18" charset="0"/>
                              </a:rPr>
                            </m:ctrlPr>
                          </m:dPr>
                          <m:e>
                            <m:r>
                              <a:rPr lang="en-US" b="0" i="1" dirty="0" smtClean="0">
                                <a:latin typeface="Cambria Math" panose="02040503050406030204" pitchFamily="18" charset="0"/>
                              </a:rPr>
                              <m:t>𝑥</m:t>
                            </m:r>
                          </m:e>
                        </m:d>
                      </m:e>
                    </m:d>
                  </m:oMath>
                </a14:m>
                <a:r>
                  <a:rPr lang="en-US" dirty="0"/>
                  <a:t>)</a:t>
                </a:r>
                <a:endParaRPr lang="en-US" i="1" dirty="0"/>
              </a:p>
              <a:p>
                <a:r>
                  <a:rPr lang="en-US" dirty="0"/>
                  <a:t>Interpolation and similar methods are popular: Splines, Gaussian processes, sometimes other ML methods</a:t>
                </a:r>
              </a:p>
              <a:p>
                <a:pPr lvl="1"/>
                <a:r>
                  <a:rPr lang="en-US" dirty="0"/>
                  <a:t>Observed points are fit exactly, points between are estimated with a smooth curve</a:t>
                </a:r>
              </a:p>
              <a:p>
                <a:r>
                  <a:rPr lang="en-US" dirty="0"/>
                  <a:t>Useful as a proxy in simulations when exact relationship between </a:t>
                </a:r>
                <a14:m>
                  <m:oMath xmlns:m="http://schemas.openxmlformats.org/officeDocument/2006/math">
                    <m:r>
                      <a:rPr lang="en-US" b="0" i="1" smtClean="0">
                        <a:latin typeface="Cambria Math" panose="02040503050406030204" pitchFamily="18" charset="0"/>
                      </a:rPr>
                      <m:t>𝑥</m:t>
                    </m:r>
                  </m:oMath>
                </a14:m>
                <a:r>
                  <a:rPr lang="en-US" dirty="0"/>
                  <a:t> and </a:t>
                </a:r>
                <a14:m>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𝑥</m:t>
                    </m:r>
                  </m:oMath>
                </a14:m>
                <a:r>
                  <a:rPr lang="en-US" dirty="0"/>
                  <a:t> is important</a:t>
                </a:r>
              </a:p>
              <a:p>
                <a:endParaRPr lang="en-US" dirty="0"/>
              </a:p>
            </p:txBody>
          </p:sp>
        </mc:Choice>
        <mc:Fallback xmlns="">
          <p:sp>
            <p:nvSpPr>
              <p:cNvPr id="3" name="Content Placeholder 2">
                <a:extLst>
                  <a:ext uri="{FF2B5EF4-FFF2-40B4-BE49-F238E27FC236}">
                    <a16:creationId xmlns:a16="http://schemas.microsoft.com/office/drawing/2014/main" id="{17635535-1D2A-4215-B3D1-856360038BB8}"/>
                  </a:ext>
                </a:extLst>
              </p:cNvPr>
              <p:cNvSpPr>
                <a:spLocks noGrp="1" noRot="1" noChangeAspect="1" noMove="1" noResize="1" noEditPoints="1" noAdjustHandles="1" noChangeArrowheads="1" noChangeShapeType="1" noTextEdit="1"/>
              </p:cNvSpPr>
              <p:nvPr>
                <p:ph idx="1"/>
              </p:nvPr>
            </p:nvSpPr>
            <p:spPr>
              <a:xfrm>
                <a:off x="720648" y="1429233"/>
                <a:ext cx="5261589" cy="5428767"/>
              </a:xfrm>
              <a:blipFill>
                <a:blip r:embed="rId3"/>
                <a:stretch>
                  <a:fillRect l="-1159" t="-1459"/>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8584DB39-82D3-4FF3-994A-95898AA532DD}"/>
              </a:ext>
            </a:extLst>
          </p:cNvPr>
          <p:cNvSpPr>
            <a:spLocks noGrp="1"/>
          </p:cNvSpPr>
          <p:nvPr>
            <p:ph type="sldNum" sz="quarter" idx="12"/>
          </p:nvPr>
        </p:nvSpPr>
        <p:spPr/>
        <p:txBody>
          <a:bodyPr/>
          <a:lstStyle/>
          <a:p>
            <a:fld id="{6113E31D-E2AB-40D1-8B51-AFA5AFEF393A}" type="slidenum">
              <a:rPr lang="en-US" smtClean="0"/>
              <a:t>17</a:t>
            </a:fld>
            <a:endParaRPr lang="en-US" dirty="0"/>
          </a:p>
        </p:txBody>
      </p:sp>
      <p:pic>
        <p:nvPicPr>
          <p:cNvPr id="8" name="Picture 7">
            <a:extLst>
              <a:ext uri="{FF2B5EF4-FFF2-40B4-BE49-F238E27FC236}">
                <a16:creationId xmlns:a16="http://schemas.microsoft.com/office/drawing/2014/main" id="{28B3B12A-F3EA-46C2-AD69-C68C13823A8C}"/>
              </a:ext>
            </a:extLst>
          </p:cNvPr>
          <p:cNvPicPr>
            <a:picLocks noChangeAspect="1"/>
          </p:cNvPicPr>
          <p:nvPr/>
        </p:nvPicPr>
        <p:blipFill>
          <a:blip r:embed="rId4"/>
          <a:stretch>
            <a:fillRect/>
          </a:stretch>
        </p:blipFill>
        <p:spPr>
          <a:xfrm>
            <a:off x="6300646" y="929997"/>
            <a:ext cx="4572009" cy="5486411"/>
          </a:xfrm>
          <a:prstGeom prst="rect">
            <a:avLst/>
          </a:prstGeom>
        </p:spPr>
      </p:pic>
    </p:spTree>
    <p:extLst>
      <p:ext uri="{BB962C8B-B14F-4D97-AF65-F5344CB8AC3E}">
        <p14:creationId xmlns:p14="http://schemas.microsoft.com/office/powerpoint/2010/main" val="1064776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BB192A-6EE0-4DC1-BA90-132C74873D66}"/>
              </a:ext>
            </a:extLst>
          </p:cNvPr>
          <p:cNvSpPr>
            <a:spLocks noGrp="1"/>
          </p:cNvSpPr>
          <p:nvPr>
            <p:ph type="title"/>
          </p:nvPr>
        </p:nvSpPr>
        <p:spPr/>
        <p:txBody>
          <a:bodyPr/>
          <a:lstStyle/>
          <a:p>
            <a:r>
              <a:rPr lang="en-US" dirty="0"/>
              <a:t>UQ Applications (3)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7635535-1D2A-4215-B3D1-856360038BB8}"/>
                  </a:ext>
                </a:extLst>
              </p:cNvPr>
              <p:cNvSpPr>
                <a:spLocks noGrp="1"/>
              </p:cNvSpPr>
              <p:nvPr>
                <p:ph idx="1"/>
              </p:nvPr>
            </p:nvSpPr>
            <p:spPr>
              <a:xfrm>
                <a:off x="720648" y="1429233"/>
                <a:ext cx="5261589" cy="5068995"/>
              </a:xfrm>
            </p:spPr>
            <p:txBody>
              <a:bodyPr>
                <a:normAutofit/>
              </a:bodyPr>
              <a:lstStyle/>
              <a:p>
                <a:r>
                  <a:rPr lang="en-US" b="1" dirty="0"/>
                  <a:t>Approach 3: Given a value of inputs </a:t>
                </a:r>
                <a14:m>
                  <m:oMath xmlns:m="http://schemas.openxmlformats.org/officeDocument/2006/math">
                    <m:r>
                      <a:rPr lang="en-US" b="1" i="1" smtClean="0">
                        <a:latin typeface="Cambria Math" panose="02040503050406030204" pitchFamily="18" charset="0"/>
                      </a:rPr>
                      <m:t>𝒙</m:t>
                    </m:r>
                  </m:oMath>
                </a14:m>
                <a:r>
                  <a:rPr lang="en-US" b="1" dirty="0"/>
                  <a:t>, describe the distribution of the non-deterministic outcome </a:t>
                </a:r>
                <a14:m>
                  <m:oMath xmlns:m="http://schemas.openxmlformats.org/officeDocument/2006/math">
                    <m:r>
                      <a:rPr lang="en-US" b="1" i="1" smtClean="0">
                        <a:latin typeface="Cambria Math" panose="02040503050406030204" pitchFamily="18" charset="0"/>
                      </a:rPr>
                      <m:t>𝒀</m:t>
                    </m:r>
                    <m:r>
                      <a:rPr lang="en-US" b="1" i="1" smtClean="0">
                        <a:latin typeface="Cambria Math" panose="02040503050406030204" pitchFamily="18" charset="0"/>
                      </a:rPr>
                      <m:t>|</m:t>
                    </m:r>
                    <m:r>
                      <a:rPr lang="en-US" b="1" i="1" smtClean="0">
                        <a:latin typeface="Cambria Math" panose="02040503050406030204" pitchFamily="18" charset="0"/>
                      </a:rPr>
                      <m:t>𝒙</m:t>
                    </m:r>
                  </m:oMath>
                </a14:m>
                <a:endParaRPr lang="en-US" b="1" dirty="0"/>
              </a:p>
              <a:p>
                <a:r>
                  <a:rPr lang="en-US" dirty="0"/>
                  <a:t>There is some function </a:t>
                </a:r>
                <a14:m>
                  <m:oMath xmlns:m="http://schemas.openxmlformats.org/officeDocument/2006/math">
                    <m:r>
                      <a:rPr lang="en-US" b="0" i="1" smtClean="0">
                        <a:latin typeface="Cambria Math" panose="02040503050406030204" pitchFamily="18" charset="0"/>
                      </a:rPr>
                      <m:t>𝐻</m:t>
                    </m:r>
                  </m:oMath>
                </a14:m>
                <a:r>
                  <a:rPr lang="en-US" dirty="0"/>
                  <a:t> such that the conditional distribution of outcomes is described by </a:t>
                </a:r>
                <a14:m>
                  <m:oMath xmlns:m="http://schemas.openxmlformats.org/officeDocument/2006/math">
                    <m:r>
                      <a:rPr lang="en-US" b="0" i="1" smtClean="0">
                        <a:latin typeface="Cambria Math" panose="02040503050406030204" pitchFamily="18" charset="0"/>
                      </a:rPr>
                      <m:t>𝐻</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oMath>
                </a14:m>
                <a:endParaRPr lang="en-US" b="0" dirty="0"/>
              </a:p>
              <a:p>
                <a:pPr lvl="1"/>
                <a14:m>
                  <m:oMath xmlns:m="http://schemas.openxmlformats.org/officeDocument/2006/math">
                    <m:r>
                      <a:rPr lang="en-US" b="0" i="1" smtClean="0">
                        <a:latin typeface="Cambria Math" panose="02040503050406030204" pitchFamily="18" charset="0"/>
                      </a:rPr>
                      <m:t>𝐻</m:t>
                    </m:r>
                  </m:oMath>
                </a14:m>
                <a:r>
                  <a:rPr lang="en-US" b="0" dirty="0"/>
                  <a:t> describes uncertainty in </a:t>
                </a:r>
                <a14:m>
                  <m:oMath xmlns:m="http://schemas.openxmlformats.org/officeDocument/2006/math">
                    <m:r>
                      <a:rPr lang="en-US" b="0" i="1" smtClean="0">
                        <a:latin typeface="Cambria Math" panose="02040503050406030204" pitchFamily="18" charset="0"/>
                      </a:rPr>
                      <m:t>𝑌</m:t>
                    </m:r>
                    <m:r>
                      <a:rPr lang="en-US" b="0" i="1" smtClean="0">
                        <a:latin typeface="Cambria Math" panose="02040503050406030204" pitchFamily="18" charset="0"/>
                      </a:rPr>
                      <m:t>|</m:t>
                    </m:r>
                    <m:r>
                      <a:rPr lang="en-US" b="0" i="1" smtClean="0">
                        <a:latin typeface="Cambria Math" panose="02040503050406030204" pitchFamily="18" charset="0"/>
                      </a:rPr>
                      <m:t>𝑥</m:t>
                    </m:r>
                  </m:oMath>
                </a14:m>
                <a:r>
                  <a:rPr lang="en-US" b="0" dirty="0"/>
                  <a:t> and uncertainty in the relationship between </a:t>
                </a:r>
                <a14:m>
                  <m:oMath xmlns:m="http://schemas.openxmlformats.org/officeDocument/2006/math">
                    <m:r>
                      <a:rPr lang="en-US" b="0" i="1" smtClean="0">
                        <a:latin typeface="Cambria Math" panose="02040503050406030204" pitchFamily="18" charset="0"/>
                      </a:rPr>
                      <m:t>𝑌</m:t>
                    </m:r>
                    <m:r>
                      <a:rPr lang="en-US" b="0" i="1" smtClean="0">
                        <a:latin typeface="Cambria Math" panose="02040503050406030204" pitchFamily="18" charset="0"/>
                      </a:rPr>
                      <m:t>|</m:t>
                    </m:r>
                    <m:r>
                      <a:rPr lang="en-US" b="0" i="1" smtClean="0">
                        <a:latin typeface="Cambria Math" panose="02040503050406030204" pitchFamily="18" charset="0"/>
                      </a:rPr>
                      <m:t>𝑥</m:t>
                    </m:r>
                  </m:oMath>
                </a14:m>
                <a:r>
                  <a:rPr lang="en-US" b="0" dirty="0"/>
                  <a:t> and </a:t>
                </a:r>
                <a14:m>
                  <m:oMath xmlns:m="http://schemas.openxmlformats.org/officeDocument/2006/math">
                    <m:r>
                      <a:rPr lang="en-US" b="0" i="1" smtClean="0">
                        <a:latin typeface="Cambria Math" panose="02040503050406030204" pitchFamily="18" charset="0"/>
                      </a:rPr>
                      <m:t>𝑥</m:t>
                    </m:r>
                  </m:oMath>
                </a14:m>
                <a:endParaRPr lang="en-US" b="0" dirty="0"/>
              </a:p>
              <a:p>
                <a:r>
                  <a:rPr lang="en-US" dirty="0"/>
                  <a:t>Want to find </a:t>
                </a:r>
                <a14:m>
                  <m:oMath xmlns:m="http://schemas.openxmlformats.org/officeDocument/2006/math">
                    <m:r>
                      <a:rPr lang="en-US" b="0" i="1" smtClean="0">
                        <a:latin typeface="Cambria Math" panose="02040503050406030204" pitchFamily="18" charset="0"/>
                      </a:rPr>
                      <m:t>𝐹</m:t>
                    </m:r>
                  </m:oMath>
                </a14:m>
                <a:r>
                  <a:rPr lang="en-US" b="0" dirty="0"/>
                  <a:t> such that </a:t>
                </a:r>
                <a14:m>
                  <m:oMath xmlns:m="http://schemas.openxmlformats.org/officeDocument/2006/math">
                    <m:r>
                      <a:rPr lang="en-US" b="0" i="1" smtClean="0">
                        <a:latin typeface="Cambria Math" panose="02040503050406030204" pitchFamily="18" charset="0"/>
                      </a:rPr>
                      <m:t>𝐹</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𝐻</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a14:m>
                <a:r>
                  <a:rPr lang="en-US" b="0" dirty="0"/>
                  <a:t> for all </a:t>
                </a:r>
                <a14:m>
                  <m:oMath xmlns:m="http://schemas.openxmlformats.org/officeDocument/2006/math">
                    <m:r>
                      <a:rPr lang="en-US" b="0" i="1" smtClean="0">
                        <a:latin typeface="Cambria Math" panose="02040503050406030204" pitchFamily="18" charset="0"/>
                      </a:rPr>
                      <m:t>𝑥</m:t>
                    </m:r>
                  </m:oMath>
                </a14:m>
                <a:endParaRPr lang="en-US" b="0" dirty="0"/>
              </a:p>
              <a:p>
                <a:r>
                  <a:rPr lang="en-US" b="0" dirty="0"/>
                  <a:t>In practice, assumptions about distribution family and continuity/smoothness are made</a:t>
                </a:r>
              </a:p>
              <a:p>
                <a:r>
                  <a:rPr lang="en-US" b="0" dirty="0"/>
                  <a:t>Useful for when outcomes are not deterministic and when the relationship between </a:t>
                </a:r>
                <a14:m>
                  <m:oMath xmlns:m="http://schemas.openxmlformats.org/officeDocument/2006/math">
                    <m:r>
                      <a:rPr lang="en-US" b="0" i="1" smtClean="0">
                        <a:latin typeface="Cambria Math" panose="02040503050406030204" pitchFamily="18" charset="0"/>
                      </a:rPr>
                      <m:t>𝑥</m:t>
                    </m:r>
                  </m:oMath>
                </a14:m>
                <a:r>
                  <a:rPr lang="en-US" b="0" dirty="0"/>
                  <a:t> and </a:t>
                </a:r>
                <a14:m>
                  <m:oMath xmlns:m="http://schemas.openxmlformats.org/officeDocument/2006/math">
                    <m:r>
                      <a:rPr lang="en-US" b="0" i="1" smtClean="0">
                        <a:latin typeface="Cambria Math" panose="02040503050406030204" pitchFamily="18" charset="0"/>
                      </a:rPr>
                      <m:t>𝑌</m:t>
                    </m:r>
                    <m:r>
                      <a:rPr lang="en-US" b="0" i="1" smtClean="0">
                        <a:latin typeface="Cambria Math" panose="02040503050406030204" pitchFamily="18" charset="0"/>
                      </a:rPr>
                      <m:t>|</m:t>
                    </m:r>
                    <m:r>
                      <a:rPr lang="en-US" b="0" i="1" smtClean="0">
                        <a:latin typeface="Cambria Math" panose="02040503050406030204" pitchFamily="18" charset="0"/>
                      </a:rPr>
                      <m:t>𝑥</m:t>
                    </m:r>
                  </m:oMath>
                </a14:m>
                <a:r>
                  <a:rPr lang="en-US" b="0" dirty="0"/>
                  <a:t> is important</a:t>
                </a:r>
              </a:p>
            </p:txBody>
          </p:sp>
        </mc:Choice>
        <mc:Fallback xmlns="">
          <p:sp>
            <p:nvSpPr>
              <p:cNvPr id="3" name="Content Placeholder 2">
                <a:extLst>
                  <a:ext uri="{FF2B5EF4-FFF2-40B4-BE49-F238E27FC236}">
                    <a16:creationId xmlns:a16="http://schemas.microsoft.com/office/drawing/2014/main" id="{17635535-1D2A-4215-B3D1-856360038BB8}"/>
                  </a:ext>
                </a:extLst>
              </p:cNvPr>
              <p:cNvSpPr>
                <a:spLocks noGrp="1" noRot="1" noChangeAspect="1" noMove="1" noResize="1" noEditPoints="1" noAdjustHandles="1" noChangeArrowheads="1" noChangeShapeType="1" noTextEdit="1"/>
              </p:cNvSpPr>
              <p:nvPr>
                <p:ph idx="1"/>
              </p:nvPr>
            </p:nvSpPr>
            <p:spPr>
              <a:xfrm>
                <a:off x="720648" y="1429233"/>
                <a:ext cx="5261589" cy="5068995"/>
              </a:xfrm>
              <a:blipFill>
                <a:blip r:embed="rId3"/>
                <a:stretch>
                  <a:fillRect l="-1159" t="-1082" r="-3824"/>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8584DB39-82D3-4FF3-994A-95898AA532DD}"/>
              </a:ext>
            </a:extLst>
          </p:cNvPr>
          <p:cNvSpPr>
            <a:spLocks noGrp="1"/>
          </p:cNvSpPr>
          <p:nvPr>
            <p:ph type="sldNum" sz="quarter" idx="12"/>
          </p:nvPr>
        </p:nvSpPr>
        <p:spPr/>
        <p:txBody>
          <a:bodyPr/>
          <a:lstStyle/>
          <a:p>
            <a:fld id="{6113E31D-E2AB-40D1-8B51-AFA5AFEF393A}" type="slidenum">
              <a:rPr lang="en-US" smtClean="0"/>
              <a:t>18</a:t>
            </a:fld>
            <a:endParaRPr lang="en-US" dirty="0"/>
          </a:p>
        </p:txBody>
      </p:sp>
      <p:pic>
        <p:nvPicPr>
          <p:cNvPr id="8" name="Picture 7">
            <a:extLst>
              <a:ext uri="{FF2B5EF4-FFF2-40B4-BE49-F238E27FC236}">
                <a16:creationId xmlns:a16="http://schemas.microsoft.com/office/drawing/2014/main" id="{9AF367D9-87E8-4052-B32A-98D8663D091B}"/>
              </a:ext>
            </a:extLst>
          </p:cNvPr>
          <p:cNvPicPr>
            <a:picLocks noChangeAspect="1"/>
          </p:cNvPicPr>
          <p:nvPr/>
        </p:nvPicPr>
        <p:blipFill>
          <a:blip r:embed="rId4"/>
          <a:stretch>
            <a:fillRect/>
          </a:stretch>
        </p:blipFill>
        <p:spPr>
          <a:xfrm>
            <a:off x="6518361" y="3429000"/>
            <a:ext cx="4572009" cy="2926086"/>
          </a:xfrm>
          <a:prstGeom prst="rect">
            <a:avLst/>
          </a:prstGeom>
        </p:spPr>
      </p:pic>
      <p:pic>
        <p:nvPicPr>
          <p:cNvPr id="10" name="Picture 9">
            <a:extLst>
              <a:ext uri="{FF2B5EF4-FFF2-40B4-BE49-F238E27FC236}">
                <a16:creationId xmlns:a16="http://schemas.microsoft.com/office/drawing/2014/main" id="{13A430E1-DACA-414C-9D08-77F3CBD69605}"/>
              </a:ext>
            </a:extLst>
          </p:cNvPr>
          <p:cNvPicPr>
            <a:picLocks noChangeAspect="1"/>
          </p:cNvPicPr>
          <p:nvPr/>
        </p:nvPicPr>
        <p:blipFill>
          <a:blip r:embed="rId5"/>
          <a:stretch>
            <a:fillRect/>
          </a:stretch>
        </p:blipFill>
        <p:spPr>
          <a:xfrm>
            <a:off x="6518361" y="437652"/>
            <a:ext cx="4572009" cy="2926086"/>
          </a:xfrm>
          <a:prstGeom prst="rect">
            <a:avLst/>
          </a:prstGeom>
        </p:spPr>
      </p:pic>
    </p:spTree>
    <p:extLst>
      <p:ext uri="{BB962C8B-B14F-4D97-AF65-F5344CB8AC3E}">
        <p14:creationId xmlns:p14="http://schemas.microsoft.com/office/powerpoint/2010/main" val="2577907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6F617B7-B699-0E87-539D-8DDA0293D6BB}"/>
              </a:ext>
            </a:extLst>
          </p:cNvPr>
          <p:cNvSpPr/>
          <p:nvPr/>
        </p:nvSpPr>
        <p:spPr>
          <a:xfrm>
            <a:off x="720648" y="1429232"/>
            <a:ext cx="9457022" cy="118475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dirty="0"/>
          </a:p>
        </p:txBody>
      </p:sp>
      <p:sp>
        <p:nvSpPr>
          <p:cNvPr id="2" name="Title 1">
            <a:extLst>
              <a:ext uri="{FF2B5EF4-FFF2-40B4-BE49-F238E27FC236}">
                <a16:creationId xmlns:a16="http://schemas.microsoft.com/office/drawing/2014/main" id="{EADC043D-9AC4-4432-84E1-8F1E0A367EA7}"/>
              </a:ext>
            </a:extLst>
          </p:cNvPr>
          <p:cNvSpPr>
            <a:spLocks noGrp="1"/>
          </p:cNvSpPr>
          <p:nvPr>
            <p:ph type="title"/>
          </p:nvPr>
        </p:nvSpPr>
        <p:spPr/>
        <p:txBody>
          <a:bodyPr/>
          <a:lstStyle/>
          <a:p>
            <a:r>
              <a:rPr lang="en-US" dirty="0"/>
              <a:t>Research Objective and General Approach</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F2CD115-C50A-4137-AB12-D670030CE959}"/>
                  </a:ext>
                </a:extLst>
              </p:cNvPr>
              <p:cNvSpPr>
                <a:spLocks noGrp="1"/>
              </p:cNvSpPr>
              <p:nvPr>
                <p:ph idx="1"/>
              </p:nvPr>
            </p:nvSpPr>
            <p:spPr>
              <a:xfrm>
                <a:off x="720648" y="1429232"/>
                <a:ext cx="10058400" cy="5428767"/>
              </a:xfrm>
            </p:spPr>
            <p:txBody>
              <a:bodyPr>
                <a:normAutofit/>
              </a:bodyPr>
              <a:lstStyle/>
              <a:p>
                <a:r>
                  <a:rPr lang="en-US" b="1" dirty="0"/>
                  <a:t>Goal</a:t>
                </a:r>
                <a:r>
                  <a:rPr lang="en-US" dirty="0"/>
                  <a:t>: Given a distribution of attacks, estimate the probability that differential pressure on the pressurizer will exceed 1 MPa</a:t>
                </a:r>
              </a:p>
              <a:p>
                <a:pPr lvl="1"/>
                <a:r>
                  <a:rPr lang="en-US" dirty="0"/>
                  <a:t>It would also be useful to identify attack scenarios in which risk is high and estimate distributions of outcomes under particular attack scenarios</a:t>
                </a:r>
              </a:p>
              <a:p>
                <a:r>
                  <a:rPr lang="en-US" dirty="0"/>
                  <a:t>Approach 3 (estimate distribution of </a:t>
                </a:r>
                <a14:m>
                  <m:oMath xmlns:m="http://schemas.openxmlformats.org/officeDocument/2006/math">
                    <m:r>
                      <a:rPr lang="en-US" b="0" i="1" smtClean="0">
                        <a:latin typeface="Cambria Math" panose="02040503050406030204" pitchFamily="18" charset="0"/>
                      </a:rPr>
                      <m:t>𝑌</m:t>
                    </m:r>
                    <m:r>
                      <a:rPr lang="en-US" b="0" i="1" smtClean="0">
                        <a:latin typeface="Cambria Math" panose="02040503050406030204" pitchFamily="18" charset="0"/>
                      </a:rPr>
                      <m:t>|</m:t>
                    </m:r>
                    <m:r>
                      <a:rPr lang="en-US" b="0" i="1" smtClean="0">
                        <a:latin typeface="Cambria Math" panose="02040503050406030204" pitchFamily="18" charset="0"/>
                      </a:rPr>
                      <m:t>𝑥</m:t>
                    </m:r>
                  </m:oMath>
                </a14:m>
                <a:r>
                  <a:rPr lang="en-US" dirty="0"/>
                  <a:t> given any value for </a:t>
                </a:r>
                <a14:m>
                  <m:oMath xmlns:m="http://schemas.openxmlformats.org/officeDocument/2006/math">
                    <m:r>
                      <a:rPr lang="en-US" b="0" i="1" smtClean="0">
                        <a:latin typeface="Cambria Math" panose="02040503050406030204" pitchFamily="18" charset="0"/>
                      </a:rPr>
                      <m:t>𝑥</m:t>
                    </m:r>
                  </m:oMath>
                </a14:m>
                <a:r>
                  <a:rPr lang="en-US" dirty="0"/>
                  <a:t>) provides insights into both overall risk </a:t>
                </a:r>
                <a:r>
                  <a:rPr lang="en-US" b="1" dirty="0"/>
                  <a:t>and </a:t>
                </a:r>
                <a:r>
                  <a:rPr lang="en-US" dirty="0"/>
                  <a:t>the relationship between attack characteristics and impacts</a:t>
                </a:r>
                <a:endParaRPr lang="en-US" b="1" dirty="0"/>
              </a:p>
              <a:p>
                <a:r>
                  <a:rPr lang="en-US" dirty="0"/>
                  <a:t>It is not apparent </a:t>
                </a:r>
                <a:r>
                  <a:rPr lang="en-US" i="1" dirty="0"/>
                  <a:t>ex ante </a:t>
                </a:r>
                <a:r>
                  <a:rPr lang="en-US" dirty="0"/>
                  <a:t>whether the relationship between inputs and outcomes are simple/monotonic/etc.</a:t>
                </a:r>
              </a:p>
              <a:p>
                <a:pPr lvl="1"/>
                <a:r>
                  <a:rPr lang="en-US" dirty="0"/>
                  <a:t>Approach needs to be flexible (e.g., smoothing) </a:t>
                </a:r>
                <a:r>
                  <a:rPr lang="en-US" b="1" dirty="0"/>
                  <a:t>and</a:t>
                </a:r>
                <a:r>
                  <a:rPr lang="en-US" dirty="0"/>
                  <a:t> needs to provide conditional distributions of outcomes</a:t>
                </a:r>
              </a:p>
            </p:txBody>
          </p:sp>
        </mc:Choice>
        <mc:Fallback xmlns="">
          <p:sp>
            <p:nvSpPr>
              <p:cNvPr id="3" name="Content Placeholder 2">
                <a:extLst>
                  <a:ext uri="{FF2B5EF4-FFF2-40B4-BE49-F238E27FC236}">
                    <a16:creationId xmlns:a16="http://schemas.microsoft.com/office/drawing/2014/main" id="{9F2CD115-C50A-4137-AB12-D670030CE959}"/>
                  </a:ext>
                </a:extLst>
              </p:cNvPr>
              <p:cNvSpPr>
                <a:spLocks noGrp="1" noRot="1" noChangeAspect="1" noMove="1" noResize="1" noEditPoints="1" noAdjustHandles="1" noChangeArrowheads="1" noChangeShapeType="1" noTextEdit="1"/>
              </p:cNvSpPr>
              <p:nvPr>
                <p:ph idx="1"/>
              </p:nvPr>
            </p:nvSpPr>
            <p:spPr>
              <a:xfrm>
                <a:off x="720648" y="1429232"/>
                <a:ext cx="10058400" cy="5428767"/>
              </a:xfrm>
              <a:blipFill>
                <a:blip r:embed="rId3"/>
                <a:stretch>
                  <a:fillRect l="-606" t="-1010" r="-242"/>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39EFCDA5-EDD0-4DDF-AE03-A702743B5B17}"/>
              </a:ext>
            </a:extLst>
          </p:cNvPr>
          <p:cNvSpPr>
            <a:spLocks noGrp="1"/>
          </p:cNvSpPr>
          <p:nvPr>
            <p:ph type="sldNum" sz="quarter" idx="12"/>
          </p:nvPr>
        </p:nvSpPr>
        <p:spPr/>
        <p:txBody>
          <a:bodyPr/>
          <a:lstStyle/>
          <a:p>
            <a:fld id="{6113E31D-E2AB-40D1-8B51-AFA5AFEF393A}" type="slidenum">
              <a:rPr lang="en-US" smtClean="0"/>
              <a:t>19</a:t>
            </a:fld>
            <a:endParaRPr lang="en-US" dirty="0"/>
          </a:p>
        </p:txBody>
      </p:sp>
    </p:spTree>
    <p:extLst>
      <p:ext uri="{BB962C8B-B14F-4D97-AF65-F5344CB8AC3E}">
        <p14:creationId xmlns:p14="http://schemas.microsoft.com/office/powerpoint/2010/main" val="18657854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F4152B-2796-406B-B779-4DD9D4E48B19}"/>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0D182868-4335-40A0-B7FF-B5F83EB53D2A}"/>
              </a:ext>
            </a:extLst>
          </p:cNvPr>
          <p:cNvSpPr>
            <a:spLocks noGrp="1"/>
          </p:cNvSpPr>
          <p:nvPr>
            <p:ph idx="1"/>
          </p:nvPr>
        </p:nvSpPr>
        <p:spPr>
          <a:xfrm>
            <a:off x="720648" y="1429233"/>
            <a:ext cx="10001014" cy="5068995"/>
          </a:xfrm>
        </p:spPr>
        <p:txBody>
          <a:bodyPr>
            <a:normAutofit/>
          </a:bodyPr>
          <a:lstStyle/>
          <a:p>
            <a:r>
              <a:rPr lang="en-US" b="1" dirty="0"/>
              <a:t>Ph.D. in Economics from University of Oregon in 2017</a:t>
            </a:r>
          </a:p>
          <a:p>
            <a:pPr lvl="1"/>
            <a:r>
              <a:rPr lang="en-US" dirty="0"/>
              <a:t>Studied Industrial Organization, choice modeling, empirical models of competition</a:t>
            </a:r>
          </a:p>
          <a:p>
            <a:pPr lvl="1"/>
            <a:r>
              <a:rPr lang="en-US" dirty="0"/>
              <a:t>Dissertation identified changes in pricing, competition, and technological change in US freight rail industry following deregulation</a:t>
            </a:r>
          </a:p>
          <a:p>
            <a:r>
              <a:rPr lang="en-US" b="1" dirty="0"/>
              <a:t>Joined Sandia National Laboratories in 2017</a:t>
            </a:r>
          </a:p>
          <a:p>
            <a:pPr lvl="1"/>
            <a:r>
              <a:rPr lang="en-US" dirty="0"/>
              <a:t>Cyber risk and resilience analysis: Statistical analysis and uncertainty quantification to measure risk to/resilience of cyber-physical systems using emulation and experimentation</a:t>
            </a:r>
          </a:p>
          <a:p>
            <a:pPr lvl="1"/>
            <a:r>
              <a:rPr lang="en-US" dirty="0"/>
              <a:t>Interagency Nuclear Safety Review Board: Risk analyses of launches of spacecraft containing nuclear material, including Mars 2020/Perseverance</a:t>
            </a:r>
          </a:p>
          <a:p>
            <a:pPr lvl="1"/>
            <a:r>
              <a:rPr lang="en-US" dirty="0"/>
              <a:t>Strategic Futures and Policy Analysis: Telecommuting/hybrid work posture, COVID-19 economic impact analyses, Global Futures studies on Economic Value &amp; National Security and Knowledge Management</a:t>
            </a:r>
          </a:p>
        </p:txBody>
      </p:sp>
      <p:sp>
        <p:nvSpPr>
          <p:cNvPr id="4" name="Slide Number Placeholder 3">
            <a:extLst>
              <a:ext uri="{FF2B5EF4-FFF2-40B4-BE49-F238E27FC236}">
                <a16:creationId xmlns:a16="http://schemas.microsoft.com/office/drawing/2014/main" id="{395CDBDC-E3E9-411A-97C2-A78C08D1428E}"/>
              </a:ext>
            </a:extLst>
          </p:cNvPr>
          <p:cNvSpPr>
            <a:spLocks noGrp="1"/>
          </p:cNvSpPr>
          <p:nvPr>
            <p:ph type="sldNum" sz="quarter" idx="12"/>
          </p:nvPr>
        </p:nvSpPr>
        <p:spPr/>
        <p:txBody>
          <a:bodyPr/>
          <a:lstStyle/>
          <a:p>
            <a:fld id="{6113E31D-E2AB-40D1-8B51-AFA5AFEF393A}" type="slidenum">
              <a:rPr lang="en-US" smtClean="0"/>
              <a:t>2</a:t>
            </a:fld>
            <a:endParaRPr lang="en-US" dirty="0"/>
          </a:p>
        </p:txBody>
      </p:sp>
    </p:spTree>
    <p:extLst>
      <p:ext uri="{BB962C8B-B14F-4D97-AF65-F5344CB8AC3E}">
        <p14:creationId xmlns:p14="http://schemas.microsoft.com/office/powerpoint/2010/main" val="2807968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110024C-1A64-9295-4AD2-2A6945A7A339}"/>
              </a:ext>
            </a:extLst>
          </p:cNvPr>
          <p:cNvSpPr>
            <a:spLocks noGrp="1"/>
          </p:cNvSpPr>
          <p:nvPr>
            <p:ph type="ctrTitle"/>
          </p:nvPr>
        </p:nvSpPr>
        <p:spPr/>
        <p:txBody>
          <a:bodyPr/>
          <a:lstStyle/>
          <a:p>
            <a:r>
              <a:rPr lang="en-US" dirty="0"/>
              <a:t>Kernel Smoothing and</a:t>
            </a:r>
            <a:br>
              <a:rPr lang="en-US" dirty="0"/>
            </a:br>
            <a:r>
              <a:rPr lang="en-US" dirty="0"/>
              <a:t>Gaussian Process</a:t>
            </a:r>
            <a:br>
              <a:rPr lang="en-US" dirty="0"/>
            </a:br>
            <a:r>
              <a:rPr lang="en-US" dirty="0"/>
              <a:t>Approaches</a:t>
            </a:r>
          </a:p>
        </p:txBody>
      </p:sp>
      <p:sp>
        <p:nvSpPr>
          <p:cNvPr id="6" name="Subtitle 5">
            <a:extLst>
              <a:ext uri="{FF2B5EF4-FFF2-40B4-BE49-F238E27FC236}">
                <a16:creationId xmlns:a16="http://schemas.microsoft.com/office/drawing/2014/main" id="{EAB500C0-76CC-B198-88F0-D90AA5129AD6}"/>
              </a:ext>
            </a:extLst>
          </p:cNvPr>
          <p:cNvSpPr>
            <a:spLocks noGrp="1"/>
          </p:cNvSpPr>
          <p:nvPr>
            <p:ph type="subTitle" idx="1"/>
          </p:nvPr>
        </p:nvSpPr>
        <p:spPr/>
        <p:txBody>
          <a:bodyPr/>
          <a:lstStyle/>
          <a:p>
            <a:endParaRPr lang="en-US" dirty="0"/>
          </a:p>
        </p:txBody>
      </p:sp>
      <p:sp>
        <p:nvSpPr>
          <p:cNvPr id="4" name="Slide Number Placeholder 3">
            <a:extLst>
              <a:ext uri="{FF2B5EF4-FFF2-40B4-BE49-F238E27FC236}">
                <a16:creationId xmlns:a16="http://schemas.microsoft.com/office/drawing/2014/main" id="{82BBE81B-5C31-7C12-1F22-8F8EB2981F46}"/>
              </a:ext>
            </a:extLst>
          </p:cNvPr>
          <p:cNvSpPr>
            <a:spLocks noGrp="1"/>
          </p:cNvSpPr>
          <p:nvPr>
            <p:ph type="sldNum" sz="quarter" idx="12"/>
          </p:nvPr>
        </p:nvSpPr>
        <p:spPr/>
        <p:txBody>
          <a:bodyPr/>
          <a:lstStyle/>
          <a:p>
            <a:fld id="{6113E31D-E2AB-40D1-8B51-AFA5AFEF393A}" type="slidenum">
              <a:rPr lang="en-US" smtClean="0"/>
              <a:t>20</a:t>
            </a:fld>
            <a:endParaRPr lang="en-US" dirty="0"/>
          </a:p>
        </p:txBody>
      </p:sp>
    </p:spTree>
    <p:extLst>
      <p:ext uri="{BB962C8B-B14F-4D97-AF65-F5344CB8AC3E}">
        <p14:creationId xmlns:p14="http://schemas.microsoft.com/office/powerpoint/2010/main" val="1128055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51901A5-B3C7-10E9-2B62-9149B371A48C}"/>
              </a:ext>
            </a:extLst>
          </p:cNvPr>
          <p:cNvSpPr/>
          <p:nvPr/>
        </p:nvSpPr>
        <p:spPr>
          <a:xfrm>
            <a:off x="720648" y="5337314"/>
            <a:ext cx="10338212" cy="63610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dirty="0"/>
          </a:p>
        </p:txBody>
      </p:sp>
      <p:sp>
        <p:nvSpPr>
          <p:cNvPr id="2" name="Title 1">
            <a:extLst>
              <a:ext uri="{FF2B5EF4-FFF2-40B4-BE49-F238E27FC236}">
                <a16:creationId xmlns:a16="http://schemas.microsoft.com/office/drawing/2014/main" id="{E0BABD14-EB23-4C97-BD2C-003C924901AE}"/>
              </a:ext>
            </a:extLst>
          </p:cNvPr>
          <p:cNvSpPr>
            <a:spLocks noGrp="1"/>
          </p:cNvSpPr>
          <p:nvPr>
            <p:ph type="title"/>
          </p:nvPr>
        </p:nvSpPr>
        <p:spPr/>
        <p:txBody>
          <a:bodyPr/>
          <a:lstStyle/>
          <a:p>
            <a:r>
              <a:rPr lang="en-US" dirty="0"/>
              <a:t>A Failed Approach and Lessons Learned</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B111393-4069-49D4-8627-DCB8611804D8}"/>
                  </a:ext>
                </a:extLst>
              </p:cNvPr>
              <p:cNvSpPr>
                <a:spLocks noGrp="1"/>
              </p:cNvSpPr>
              <p:nvPr>
                <p:ph idx="1"/>
              </p:nvPr>
            </p:nvSpPr>
            <p:spPr>
              <a:xfrm>
                <a:off x="720647" y="1429233"/>
                <a:ext cx="10338213" cy="5428767"/>
              </a:xfrm>
            </p:spPr>
            <p:txBody>
              <a:bodyPr>
                <a:normAutofit/>
              </a:bodyPr>
              <a:lstStyle/>
              <a:p>
                <a:r>
                  <a:rPr lang="en-US" b="1" dirty="0"/>
                  <a:t>Kernel smoothing </a:t>
                </a:r>
                <a:r>
                  <a:rPr lang="en-US" dirty="0"/>
                  <a:t>was initially selected to analyze data</a:t>
                </a:r>
              </a:p>
              <a:p>
                <a:pPr lvl="1"/>
                <a:r>
                  <a:rPr lang="en-US" dirty="0"/>
                  <a:t>Fits a smooth curve through noisy data; researcher specifies/selects “kernel” which controls level of smoothing</a:t>
                </a:r>
              </a:p>
              <a:p>
                <a:pPr lvl="1"/>
                <a:r>
                  <a:rPr lang="en-US" dirty="0"/>
                  <a:t>Predictions of conditional outcomes are asymptotically normal, providing conditional distribution of outcomes</a:t>
                </a:r>
              </a:p>
              <a:p>
                <a:pPr lvl="2"/>
                <a:r>
                  <a:rPr lang="en-US" sz="1800" dirty="0"/>
                  <a:t>Result relies on assumptions similar to Central Limit Theorem (i.e., defined mean, finite variance)</a:t>
                </a:r>
              </a:p>
              <a:p>
                <a:pPr lvl="1"/>
                <a:r>
                  <a:rPr lang="en-US" b="1" dirty="0"/>
                  <a:t>Constrained kernel smoothing </a:t>
                </a:r>
                <a:r>
                  <a:rPr lang="en-US" dirty="0"/>
                  <a:t>can implement inequality constraints to accommodate binary outcomes, ensure predictions are in </a:t>
                </a:r>
                <a14:m>
                  <m:oMath xmlns:m="http://schemas.openxmlformats.org/officeDocument/2006/math">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0, 1</m:t>
                        </m:r>
                      </m:e>
                    </m:d>
                  </m:oMath>
                </a14:m>
                <a:endParaRPr lang="en-US" b="0" dirty="0"/>
              </a:p>
              <a:p>
                <a:r>
                  <a:rPr lang="en-US" dirty="0"/>
                  <a:t>However, the following issues arose:</a:t>
                </a:r>
              </a:p>
              <a:p>
                <a:pPr lvl="1"/>
                <a:r>
                  <a:rPr lang="en-US" dirty="0"/>
                  <a:t>Asymptotic distributions for constrained kernel smoothing are often not straightforward, involve additional distributional assumptions [4]</a:t>
                </a:r>
              </a:p>
              <a:p>
                <a:pPr lvl="1"/>
                <a:r>
                  <a:rPr lang="en-US" dirty="0"/>
                  <a:t>Other real-valued outcomes from this emulation did not meet assumptions necessary for asymptotic distributions to be valid</a:t>
                </a:r>
              </a:p>
              <a:p>
                <a:pPr lvl="2"/>
                <a:r>
                  <a:rPr lang="en-US" sz="1800" dirty="0"/>
                  <a:t>E.g., log-time-to-threshold outcomes often showed evidence of infinite variance</a:t>
                </a:r>
              </a:p>
              <a:p>
                <a:r>
                  <a:rPr lang="en-US" dirty="0"/>
                  <a:t>Needed an alternative approach that didn’t rely on asymptotics and could produce conditional outcome distributions for binary outcomes in a more direct way</a:t>
                </a:r>
              </a:p>
            </p:txBody>
          </p:sp>
        </mc:Choice>
        <mc:Fallback xmlns="">
          <p:sp>
            <p:nvSpPr>
              <p:cNvPr id="3" name="Content Placeholder 2">
                <a:extLst>
                  <a:ext uri="{FF2B5EF4-FFF2-40B4-BE49-F238E27FC236}">
                    <a16:creationId xmlns:a16="http://schemas.microsoft.com/office/drawing/2014/main" id="{CB111393-4069-49D4-8627-DCB8611804D8}"/>
                  </a:ext>
                </a:extLst>
              </p:cNvPr>
              <p:cNvSpPr>
                <a:spLocks noGrp="1" noRot="1" noChangeAspect="1" noMove="1" noResize="1" noEditPoints="1" noAdjustHandles="1" noChangeArrowheads="1" noChangeShapeType="1" noTextEdit="1"/>
              </p:cNvSpPr>
              <p:nvPr>
                <p:ph idx="1"/>
              </p:nvPr>
            </p:nvSpPr>
            <p:spPr>
              <a:xfrm>
                <a:off x="720647" y="1429233"/>
                <a:ext cx="10338213" cy="5428767"/>
              </a:xfrm>
              <a:blipFill>
                <a:blip r:embed="rId3"/>
                <a:stretch>
                  <a:fillRect l="-590" t="-1010" r="-1356"/>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C10A36B9-2E6A-47C3-B824-C7733F1AAC27}"/>
              </a:ext>
            </a:extLst>
          </p:cNvPr>
          <p:cNvSpPr>
            <a:spLocks noGrp="1"/>
          </p:cNvSpPr>
          <p:nvPr>
            <p:ph type="sldNum" sz="quarter" idx="12"/>
          </p:nvPr>
        </p:nvSpPr>
        <p:spPr/>
        <p:txBody>
          <a:bodyPr/>
          <a:lstStyle/>
          <a:p>
            <a:fld id="{6113E31D-E2AB-40D1-8B51-AFA5AFEF393A}" type="slidenum">
              <a:rPr lang="en-US" smtClean="0"/>
              <a:t>21</a:t>
            </a:fld>
            <a:endParaRPr lang="en-US" dirty="0"/>
          </a:p>
        </p:txBody>
      </p:sp>
    </p:spTree>
    <p:extLst>
      <p:ext uri="{BB962C8B-B14F-4D97-AF65-F5344CB8AC3E}">
        <p14:creationId xmlns:p14="http://schemas.microsoft.com/office/powerpoint/2010/main" val="1569988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4E521A-99E1-4FE8-899A-CC143BC6C1FC}"/>
              </a:ext>
            </a:extLst>
          </p:cNvPr>
          <p:cNvSpPr>
            <a:spLocks noGrp="1"/>
          </p:cNvSpPr>
          <p:nvPr>
            <p:ph type="title"/>
          </p:nvPr>
        </p:nvSpPr>
        <p:spPr/>
        <p:txBody>
          <a:bodyPr/>
          <a:lstStyle/>
          <a:p>
            <a:r>
              <a:rPr lang="en-US" dirty="0"/>
              <a:t>Gaussian Processes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DC3B311-66D4-4EF2-9360-C0D5A6A4B7CA}"/>
                  </a:ext>
                </a:extLst>
              </p:cNvPr>
              <p:cNvSpPr>
                <a:spLocks noGrp="1"/>
              </p:cNvSpPr>
              <p:nvPr>
                <p:ph idx="1"/>
              </p:nvPr>
            </p:nvSpPr>
            <p:spPr>
              <a:xfrm>
                <a:off x="720648" y="1429233"/>
                <a:ext cx="10058400" cy="5428767"/>
              </a:xfrm>
            </p:spPr>
            <p:txBody>
              <a:bodyPr>
                <a:normAutofit/>
              </a:bodyPr>
              <a:lstStyle/>
              <a:p>
                <a:r>
                  <a:rPr lang="en-US" dirty="0"/>
                  <a:t>Gaussian processes (GPs) are functionally similar to kernel smoothing</a:t>
                </a:r>
              </a:p>
              <a:p>
                <a:pPr lvl="1"/>
                <a:r>
                  <a:rPr lang="en-US" dirty="0"/>
                  <a:t>Similar objective: Fit a smooth curve through noisy observations</a:t>
                </a:r>
              </a:p>
              <a:p>
                <a:pPr lvl="1"/>
                <a:r>
                  <a:rPr lang="en-US" dirty="0"/>
                  <a:t>Major difference: Gaussian processes are likelihood-based, whereas kernel smoothers are not</a:t>
                </a:r>
              </a:p>
              <a:p>
                <a:pPr lvl="2"/>
                <a:r>
                  <a:rPr lang="en-US" sz="1800" dirty="0"/>
                  <a:t>Enables formal inference for smooth curve estimates without relying on asymptotics, at the cost of needing to specify a generating distribution</a:t>
                </a:r>
              </a:p>
              <a:p>
                <a:r>
                  <a:rPr lang="en-US" dirty="0"/>
                  <a:t>Standard GP form:</a:t>
                </a:r>
              </a:p>
              <a:p>
                <a:pPr algn="ct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𝑁</m:t>
                    </m:r>
                    <m:d>
                      <m:dPr>
                        <m:ctrlPr>
                          <a:rPr lang="en-US" b="0" i="1" smtClean="0">
                            <a:latin typeface="Cambria Math" panose="02040503050406030204" pitchFamily="18" charset="0"/>
                          </a:rPr>
                        </m:ctrlPr>
                      </m:dPr>
                      <m:e>
                        <m:r>
                          <a:rPr lang="en-US" b="0" i="1" smtClean="0">
                            <a:latin typeface="Cambria Math" panose="02040503050406030204" pitchFamily="18" charset="0"/>
                          </a:rPr>
                          <m:t>0,</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𝜃</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e>
                    </m:d>
                  </m:oMath>
                </a14:m>
                <a:endParaRPr lang="en-US" dirty="0"/>
              </a:p>
              <a:p>
                <a:pPr algn="ctr"/>
                <a14:m>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𝑁</m:t>
                    </m:r>
                    <m:d>
                      <m:dPr>
                        <m:ctrlPr>
                          <a:rPr lang="en-US" b="0" i="1" smtClean="0">
                            <a:latin typeface="Cambria Math" panose="02040503050406030204" pitchFamily="18" charset="0"/>
                          </a:rPr>
                        </m:ctrlPr>
                      </m:dPr>
                      <m:e>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 </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𝜎</m:t>
                            </m:r>
                          </m:e>
                          <m:sup>
                            <m:r>
                              <a:rPr lang="en-US" b="0" i="1" smtClean="0">
                                <a:latin typeface="Cambria Math" panose="02040503050406030204" pitchFamily="18" charset="0"/>
                              </a:rPr>
                              <m:t>2</m:t>
                            </m:r>
                          </m:sup>
                        </m:sSup>
                        <m:r>
                          <a:rPr lang="en-US" b="0" i="1" smtClean="0">
                            <a:latin typeface="Cambria Math" panose="02040503050406030204" pitchFamily="18" charset="0"/>
                          </a:rPr>
                          <m:t>𝐼</m:t>
                        </m:r>
                      </m:e>
                    </m:d>
                  </m:oMath>
                </a14:m>
                <a:endParaRPr lang="en-US" dirty="0"/>
              </a:p>
              <a:p>
                <a:pPr lvl="1"/>
                <a:endParaRPr lang="en-US" b="0" i="1" dirty="0">
                  <a:latin typeface="Cambria Math" panose="02040503050406030204" pitchFamily="18" charset="0"/>
                </a:endParaRPr>
              </a:p>
              <a:p>
                <a:pPr lvl="1"/>
                <a14:m>
                  <m:oMath xmlns:m="http://schemas.openxmlformats.org/officeDocument/2006/math">
                    <m:r>
                      <a:rPr lang="en-US" b="0" i="1" smtClean="0">
                        <a:latin typeface="Cambria Math" panose="02040503050406030204" pitchFamily="18" charset="0"/>
                      </a:rPr>
                      <m:t>𝑥</m:t>
                    </m:r>
                  </m:oMath>
                </a14:m>
                <a:r>
                  <a:rPr lang="en-US" dirty="0"/>
                  <a:t>: Inputs, parameters to emulation</a:t>
                </a:r>
              </a:p>
              <a:p>
                <a:pPr lvl="1"/>
                <a14:m>
                  <m:oMath xmlns:m="http://schemas.openxmlformats.org/officeDocument/2006/math">
                    <m:r>
                      <a:rPr lang="en-US" b="0" i="1" smtClean="0">
                        <a:latin typeface="Cambria Math" panose="02040503050406030204" pitchFamily="18" charset="0"/>
                      </a:rPr>
                      <m:t>𝑦</m:t>
                    </m:r>
                  </m:oMath>
                </a14:m>
                <a:r>
                  <a:rPr lang="en-US" dirty="0"/>
                  <a:t>: Outcomes of emulation, conditional on </a:t>
                </a:r>
                <a14:m>
                  <m:oMath xmlns:m="http://schemas.openxmlformats.org/officeDocument/2006/math">
                    <m:r>
                      <a:rPr lang="en-US" b="0" i="1" smtClean="0">
                        <a:latin typeface="Cambria Math" panose="02040503050406030204" pitchFamily="18" charset="0"/>
                      </a:rPr>
                      <m:t>𝑥</m:t>
                    </m:r>
                  </m:oMath>
                </a14:m>
                <a:endParaRPr lang="en-US" dirty="0"/>
              </a:p>
              <a:p>
                <a:pPr lvl="1"/>
                <a14:m>
                  <m:oMath xmlns:m="http://schemas.openxmlformats.org/officeDocument/2006/math">
                    <m:r>
                      <a:rPr lang="en-US" b="0" i="1" smtClean="0">
                        <a:latin typeface="Cambria Math" panose="02040503050406030204" pitchFamily="18" charset="0"/>
                      </a:rPr>
                      <m:t>𝑓</m:t>
                    </m:r>
                  </m:oMath>
                </a14:m>
                <a:r>
                  <a:rPr lang="en-US" dirty="0"/>
                  <a:t>: Function mapping inputs to outcomes</a:t>
                </a:r>
              </a:p>
              <a:p>
                <a:pPr lvl="1"/>
                <a14:m>
                  <m:oMath xmlns:m="http://schemas.openxmlformats.org/officeDocument/2006/math">
                    <m:r>
                      <a:rPr lang="en-US" b="0" i="1" smtClean="0">
                        <a:latin typeface="Cambria Math" panose="02040503050406030204" pitchFamily="18" charset="0"/>
                      </a:rPr>
                      <m:t>𝐾</m:t>
                    </m:r>
                  </m:oMath>
                </a14:m>
                <a:r>
                  <a:rPr lang="en-US" dirty="0"/>
                  <a:t>: Kernel function describing degree and form of smoothing</a:t>
                </a:r>
              </a:p>
              <a:p>
                <a:pPr lvl="1"/>
                <a14:m>
                  <m:oMath xmlns:m="http://schemas.openxmlformats.org/officeDocument/2006/math">
                    <m:r>
                      <a:rPr lang="en-US" b="0" i="1" smtClean="0">
                        <a:latin typeface="Cambria Math" panose="02040503050406030204" pitchFamily="18" charset="0"/>
                      </a:rPr>
                      <m:t>𝜃</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𝜎</m:t>
                        </m:r>
                      </m:e>
                      <m:sup>
                        <m:r>
                          <a:rPr lang="en-US" b="0" i="1" smtClean="0">
                            <a:latin typeface="Cambria Math" panose="02040503050406030204" pitchFamily="18" charset="0"/>
                          </a:rPr>
                          <m:t>2</m:t>
                        </m:r>
                      </m:sup>
                    </m:sSup>
                  </m:oMath>
                </a14:m>
                <a:r>
                  <a:rPr lang="en-US" dirty="0"/>
                  <a:t>: Parameters of the GP to be fit</a:t>
                </a:r>
              </a:p>
              <a:p>
                <a:pPr lvl="1"/>
                <a14:m>
                  <m:oMath xmlns:m="http://schemas.openxmlformats.org/officeDocument/2006/math">
                    <m:r>
                      <a:rPr lang="en-US" b="0" i="1" smtClean="0">
                        <a:latin typeface="Cambria Math" panose="02040503050406030204" pitchFamily="18" charset="0"/>
                      </a:rPr>
                      <m:t>𝐼</m:t>
                    </m:r>
                    <m:r>
                      <a:rPr lang="en-US" b="0" i="1" smtClean="0">
                        <a:latin typeface="Cambria Math" panose="02040503050406030204" pitchFamily="18" charset="0"/>
                      </a:rPr>
                      <m:t>:</m:t>
                    </m:r>
                  </m:oMath>
                </a14:m>
                <a:r>
                  <a:rPr lang="en-US" dirty="0"/>
                  <a:t> Identity matrix with size equal to the number of observations used to fit the GP</a:t>
                </a:r>
              </a:p>
              <a:p>
                <a:endParaRPr lang="en-US" sz="2400" dirty="0"/>
              </a:p>
            </p:txBody>
          </p:sp>
        </mc:Choice>
        <mc:Fallback xmlns="">
          <p:sp>
            <p:nvSpPr>
              <p:cNvPr id="3" name="Content Placeholder 2">
                <a:extLst>
                  <a:ext uri="{FF2B5EF4-FFF2-40B4-BE49-F238E27FC236}">
                    <a16:creationId xmlns:a16="http://schemas.microsoft.com/office/drawing/2014/main" id="{BDC3B311-66D4-4EF2-9360-C0D5A6A4B7CA}"/>
                  </a:ext>
                </a:extLst>
              </p:cNvPr>
              <p:cNvSpPr>
                <a:spLocks noGrp="1" noRot="1" noChangeAspect="1" noMove="1" noResize="1" noEditPoints="1" noAdjustHandles="1" noChangeArrowheads="1" noChangeShapeType="1" noTextEdit="1"/>
              </p:cNvSpPr>
              <p:nvPr>
                <p:ph idx="1"/>
              </p:nvPr>
            </p:nvSpPr>
            <p:spPr>
              <a:xfrm>
                <a:off x="720648" y="1429233"/>
                <a:ext cx="10058400" cy="5428767"/>
              </a:xfrm>
              <a:blipFill>
                <a:blip r:embed="rId3"/>
                <a:stretch>
                  <a:fillRect l="-606" t="-1010"/>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61322633-CF9A-42BD-B6F2-624D33036763}"/>
              </a:ext>
            </a:extLst>
          </p:cNvPr>
          <p:cNvSpPr>
            <a:spLocks noGrp="1"/>
          </p:cNvSpPr>
          <p:nvPr>
            <p:ph type="sldNum" sz="quarter" idx="12"/>
          </p:nvPr>
        </p:nvSpPr>
        <p:spPr/>
        <p:txBody>
          <a:bodyPr/>
          <a:lstStyle/>
          <a:p>
            <a:fld id="{6113E31D-E2AB-40D1-8B51-AFA5AFEF393A}" type="slidenum">
              <a:rPr lang="en-US" smtClean="0"/>
              <a:t>22</a:t>
            </a:fld>
            <a:endParaRPr lang="en-US" dirty="0"/>
          </a:p>
        </p:txBody>
      </p:sp>
      <p:sp>
        <p:nvSpPr>
          <p:cNvPr id="5" name="TextBox 4">
            <a:extLst>
              <a:ext uri="{FF2B5EF4-FFF2-40B4-BE49-F238E27FC236}">
                <a16:creationId xmlns:a16="http://schemas.microsoft.com/office/drawing/2014/main" id="{3C68FE36-AF34-467B-B8E4-22F1729635E5}"/>
              </a:ext>
            </a:extLst>
          </p:cNvPr>
          <p:cNvSpPr txBox="1"/>
          <p:nvPr/>
        </p:nvSpPr>
        <p:spPr>
          <a:xfrm>
            <a:off x="10914148" y="6482769"/>
            <a:ext cx="1114408" cy="369332"/>
          </a:xfrm>
          <a:prstGeom prst="rect">
            <a:avLst/>
          </a:prstGeom>
          <a:noFill/>
        </p:spPr>
        <p:txBody>
          <a:bodyPr wrap="none" rtlCol="0">
            <a:spAutoFit/>
          </a:bodyPr>
          <a:lstStyle/>
          <a:p>
            <a:r>
              <a:rPr lang="en-US" dirty="0">
                <a:latin typeface="+mj-lt"/>
                <a:hlinkClick r:id="rId4" action="ppaction://hlinksldjump"/>
              </a:rPr>
              <a:t>GP details</a:t>
            </a:r>
            <a:endParaRPr lang="en-US" dirty="0">
              <a:latin typeface="+mj-lt"/>
            </a:endParaRPr>
          </a:p>
        </p:txBody>
      </p:sp>
      <p:sp>
        <p:nvSpPr>
          <p:cNvPr id="8" name="Rectangle 7">
            <a:extLst>
              <a:ext uri="{FF2B5EF4-FFF2-40B4-BE49-F238E27FC236}">
                <a16:creationId xmlns:a16="http://schemas.microsoft.com/office/drawing/2014/main" id="{2557EDFA-4D21-AF77-39A9-26991050B459}"/>
              </a:ext>
            </a:extLst>
          </p:cNvPr>
          <p:cNvSpPr/>
          <p:nvPr/>
        </p:nvSpPr>
        <p:spPr>
          <a:xfrm>
            <a:off x="4631635" y="3548270"/>
            <a:ext cx="2295939" cy="864704"/>
          </a:xfrm>
          <a:prstGeom prst="rect">
            <a:avLst/>
          </a:prstGeom>
          <a:noFill/>
          <a:ln w="19050" cap="flat" cmpd="sng" algn="ctr">
            <a:solidFill>
              <a:srgbClr val="00ACD9"/>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dirty="0"/>
          </a:p>
        </p:txBody>
      </p:sp>
    </p:spTree>
    <p:extLst>
      <p:ext uri="{BB962C8B-B14F-4D97-AF65-F5344CB8AC3E}">
        <p14:creationId xmlns:p14="http://schemas.microsoft.com/office/powerpoint/2010/main" val="1414030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4E521A-99E1-4FE8-899A-CC143BC6C1FC}"/>
              </a:ext>
            </a:extLst>
          </p:cNvPr>
          <p:cNvSpPr>
            <a:spLocks noGrp="1"/>
          </p:cNvSpPr>
          <p:nvPr>
            <p:ph type="title"/>
          </p:nvPr>
        </p:nvSpPr>
        <p:spPr/>
        <p:txBody>
          <a:bodyPr/>
          <a:lstStyle/>
          <a:p>
            <a:r>
              <a:rPr lang="en-US" dirty="0"/>
              <a:t>Gaussian Processes vs. Kernel Smoothers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DC3B311-66D4-4EF2-9360-C0D5A6A4B7CA}"/>
                  </a:ext>
                </a:extLst>
              </p:cNvPr>
              <p:cNvSpPr>
                <a:spLocks noGrp="1"/>
              </p:cNvSpPr>
              <p:nvPr>
                <p:ph idx="1"/>
              </p:nvPr>
            </p:nvSpPr>
            <p:spPr>
              <a:xfrm>
                <a:off x="720648" y="1429233"/>
                <a:ext cx="10058400" cy="5428767"/>
              </a:xfrm>
            </p:spPr>
            <p:txBody>
              <a:bodyPr>
                <a:normAutofit/>
              </a:bodyPr>
              <a:lstStyle/>
              <a:p>
                <a:r>
                  <a:rPr lang="en-US" dirty="0"/>
                  <a:t>Standard GP form:</a:t>
                </a:r>
              </a:p>
              <a:p>
                <a:pPr algn="ct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𝑁</m:t>
                    </m:r>
                    <m:d>
                      <m:dPr>
                        <m:ctrlPr>
                          <a:rPr lang="en-US" b="0" i="1" smtClean="0">
                            <a:latin typeface="Cambria Math" panose="02040503050406030204" pitchFamily="18" charset="0"/>
                          </a:rPr>
                        </m:ctrlPr>
                      </m:dPr>
                      <m:e>
                        <m:r>
                          <a:rPr lang="en-US" b="0" i="1" smtClean="0">
                            <a:latin typeface="Cambria Math" panose="02040503050406030204" pitchFamily="18" charset="0"/>
                          </a:rPr>
                          <m:t>0,</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𝜃</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e>
                    </m:d>
                  </m:oMath>
                </a14:m>
                <a:endParaRPr lang="en-US" dirty="0"/>
              </a:p>
              <a:p>
                <a:pPr algn="ctr"/>
                <a14:m>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𝑁</m:t>
                    </m:r>
                    <m:d>
                      <m:dPr>
                        <m:ctrlPr>
                          <a:rPr lang="en-US" b="0" i="1" smtClean="0">
                            <a:latin typeface="Cambria Math" panose="02040503050406030204" pitchFamily="18" charset="0"/>
                          </a:rPr>
                        </m:ctrlPr>
                      </m:dPr>
                      <m:e>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 </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𝜎</m:t>
                            </m:r>
                          </m:e>
                          <m:sup>
                            <m:r>
                              <a:rPr lang="en-US" b="0" i="1" smtClean="0">
                                <a:latin typeface="Cambria Math" panose="02040503050406030204" pitchFamily="18" charset="0"/>
                              </a:rPr>
                              <m:t>2</m:t>
                            </m:r>
                          </m:sup>
                        </m:sSup>
                        <m:r>
                          <a:rPr lang="en-US" b="0" i="1" smtClean="0">
                            <a:latin typeface="Cambria Math" panose="02040503050406030204" pitchFamily="18" charset="0"/>
                          </a:rPr>
                          <m:t>𝐼</m:t>
                        </m:r>
                      </m:e>
                    </m:d>
                  </m:oMath>
                </a14:m>
                <a:endParaRPr lang="en-US" dirty="0"/>
              </a:p>
              <a:p>
                <a:r>
                  <a:rPr lang="en-US" dirty="0"/>
                  <a:t>A few comments and comparisons with kernel smoothers:</a:t>
                </a:r>
              </a:p>
              <a:p>
                <a:pPr marL="544059" lvl="1" indent="-342900">
                  <a:buFont typeface="+mj-lt"/>
                  <a:buAutoNum type="arabicPeriod"/>
                </a:pPr>
                <a:r>
                  <a:rPr lang="en-US" dirty="0"/>
                  <a:t>Eq. (1) is a distribution over functions. In estimation this describes observed data, but extends to all </a:t>
                </a:r>
                <a14:m>
                  <m:oMath xmlns:m="http://schemas.openxmlformats.org/officeDocument/2006/math">
                    <m:r>
                      <a:rPr lang="en-US" b="0" i="1" smtClean="0">
                        <a:latin typeface="Cambria Math" panose="02040503050406030204" pitchFamily="18" charset="0"/>
                      </a:rPr>
                      <m:t>𝑥</m:t>
                    </m:r>
                  </m:oMath>
                </a14:m>
                <a:r>
                  <a:rPr lang="en-US" dirty="0"/>
                  <a:t> in the range of </a:t>
                </a:r>
                <a14:m>
                  <m:oMath xmlns:m="http://schemas.openxmlformats.org/officeDocument/2006/math">
                    <m:r>
                      <a:rPr lang="en-US" b="0" i="1" smtClean="0">
                        <a:latin typeface="Cambria Math" panose="02040503050406030204" pitchFamily="18" charset="0"/>
                      </a:rPr>
                      <m:t>𝑋</m:t>
                    </m:r>
                  </m:oMath>
                </a14:m>
                <a:r>
                  <a:rPr lang="en-US" dirty="0"/>
                  <a:t>. So, sampling methods will generate draws of entire functions.</a:t>
                </a:r>
              </a:p>
              <a:p>
                <a:pPr marL="544059" lvl="1" indent="-342900">
                  <a:buFont typeface="+mj-lt"/>
                  <a:buAutoNum type="arabicPeriod"/>
                </a:pPr>
                <a:r>
                  <a:rPr lang="en-US" b="0"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𝜃</m:t>
                        </m:r>
                      </m:sub>
                    </m:sSub>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a14:m>
                <a:r>
                  <a:rPr lang="en-US" dirty="0"/>
                  <a:t> is the “kernel” and plays a similar role as in kernel smoothers: Control how much smoothing occurs and fine-tune shape of estimated curves.</a:t>
                </a:r>
              </a:p>
              <a:p>
                <a:pPr marL="544059" lvl="1" indent="-342900">
                  <a:buFont typeface="+mj-lt"/>
                  <a:buAutoNum type="arabicPeriod"/>
                </a:pPr>
                <a:r>
                  <a:rPr lang="en-US" dirty="0"/>
                  <a:t>Many parameters are sampled/evaluated in (1) (# of observations), so the convolution </a:t>
                </a:r>
                <a14:m>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𝑁</m:t>
                    </m:r>
                    <m:d>
                      <m:dPr>
                        <m:ctrlPr>
                          <a:rPr lang="en-US" b="0" i="1" smtClean="0">
                            <a:latin typeface="Cambria Math" panose="02040503050406030204" pitchFamily="18" charset="0"/>
                          </a:rPr>
                        </m:ctrlPr>
                      </m:dPr>
                      <m:e>
                        <m:r>
                          <a:rPr lang="en-US" b="0" i="1" smtClean="0">
                            <a:latin typeface="Cambria Math" panose="02040503050406030204" pitchFamily="18" charset="0"/>
                          </a:rPr>
                          <m:t>0, </m:t>
                        </m:r>
                        <m:r>
                          <a:rPr lang="en-US" b="0" i="1" smtClean="0">
                            <a:latin typeface="Cambria Math" panose="02040503050406030204" pitchFamily="18" charset="0"/>
                          </a:rPr>
                          <m:t>𝐾</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𝜎</m:t>
                            </m:r>
                          </m:e>
                          <m:sup>
                            <m:r>
                              <a:rPr lang="en-US" b="0" i="1" smtClean="0">
                                <a:latin typeface="Cambria Math" panose="02040503050406030204" pitchFamily="18" charset="0"/>
                              </a:rPr>
                              <m:t>2</m:t>
                            </m:r>
                          </m:sup>
                        </m:sSup>
                        <m:r>
                          <a:rPr lang="en-US" b="0" i="1" smtClean="0">
                            <a:latin typeface="Cambria Math" panose="02040503050406030204" pitchFamily="18" charset="0"/>
                          </a:rPr>
                          <m:t>𝐼</m:t>
                        </m:r>
                      </m:e>
                    </m:d>
                  </m:oMath>
                </a14:m>
                <a:r>
                  <a:rPr lang="en-US" dirty="0"/>
                  <a:t> is frequently used.</a:t>
                </a:r>
              </a:p>
              <a:p>
                <a:pPr lvl="2"/>
                <a:r>
                  <a:rPr lang="en-US" sz="1800" dirty="0"/>
                  <a:t>Lose the ability to directly evaluate functions/predicted values, but the distribution of function values for observed and hypothetical data can be inferred</a:t>
                </a:r>
              </a:p>
              <a:p>
                <a:pPr lvl="2"/>
                <a:r>
                  <a:rPr lang="en-US" sz="1800" dirty="0"/>
                  <a:t>Convolution isn’t always possible/straightforward if eq. (2) is not a normal sampling statement; e.g., binary outcomes</a:t>
                </a:r>
              </a:p>
            </p:txBody>
          </p:sp>
        </mc:Choice>
        <mc:Fallback xmlns="">
          <p:sp>
            <p:nvSpPr>
              <p:cNvPr id="3" name="Content Placeholder 2">
                <a:extLst>
                  <a:ext uri="{FF2B5EF4-FFF2-40B4-BE49-F238E27FC236}">
                    <a16:creationId xmlns:a16="http://schemas.microsoft.com/office/drawing/2014/main" id="{BDC3B311-66D4-4EF2-9360-C0D5A6A4B7CA}"/>
                  </a:ext>
                </a:extLst>
              </p:cNvPr>
              <p:cNvSpPr>
                <a:spLocks noGrp="1" noRot="1" noChangeAspect="1" noMove="1" noResize="1" noEditPoints="1" noAdjustHandles="1" noChangeArrowheads="1" noChangeShapeType="1" noTextEdit="1"/>
              </p:cNvSpPr>
              <p:nvPr>
                <p:ph idx="1"/>
              </p:nvPr>
            </p:nvSpPr>
            <p:spPr>
              <a:xfrm>
                <a:off x="720648" y="1429233"/>
                <a:ext cx="10058400" cy="5428767"/>
              </a:xfrm>
              <a:blipFill>
                <a:blip r:embed="rId3"/>
                <a:stretch>
                  <a:fillRect l="-606" t="-1010" r="-1455"/>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61322633-CF9A-42BD-B6F2-624D33036763}"/>
              </a:ext>
            </a:extLst>
          </p:cNvPr>
          <p:cNvSpPr>
            <a:spLocks noGrp="1"/>
          </p:cNvSpPr>
          <p:nvPr>
            <p:ph type="sldNum" sz="quarter" idx="12"/>
          </p:nvPr>
        </p:nvSpPr>
        <p:spPr/>
        <p:txBody>
          <a:bodyPr/>
          <a:lstStyle/>
          <a:p>
            <a:fld id="{6113E31D-E2AB-40D1-8B51-AFA5AFEF393A}" type="slidenum">
              <a:rPr lang="en-US" smtClean="0"/>
              <a:t>23</a:t>
            </a:fld>
            <a:endParaRPr lang="en-US" dirty="0"/>
          </a:p>
        </p:txBody>
      </p:sp>
      <p:sp>
        <p:nvSpPr>
          <p:cNvPr id="5" name="TextBox 4">
            <a:extLst>
              <a:ext uri="{FF2B5EF4-FFF2-40B4-BE49-F238E27FC236}">
                <a16:creationId xmlns:a16="http://schemas.microsoft.com/office/drawing/2014/main" id="{08E08792-30DF-43BC-A1A4-3CA4EE8B3477}"/>
              </a:ext>
            </a:extLst>
          </p:cNvPr>
          <p:cNvSpPr txBox="1"/>
          <p:nvPr/>
        </p:nvSpPr>
        <p:spPr>
          <a:xfrm>
            <a:off x="7003167" y="1876594"/>
            <a:ext cx="455574" cy="400110"/>
          </a:xfrm>
          <a:prstGeom prst="rect">
            <a:avLst/>
          </a:prstGeom>
          <a:noFill/>
        </p:spPr>
        <p:txBody>
          <a:bodyPr wrap="none" rtlCol="0">
            <a:spAutoFit/>
          </a:bodyPr>
          <a:lstStyle/>
          <a:p>
            <a:r>
              <a:rPr lang="en-US" sz="2000" dirty="0">
                <a:latin typeface="+mj-lt"/>
              </a:rPr>
              <a:t>(1)</a:t>
            </a:r>
          </a:p>
        </p:txBody>
      </p:sp>
      <p:sp>
        <p:nvSpPr>
          <p:cNvPr id="6" name="TextBox 5">
            <a:extLst>
              <a:ext uri="{FF2B5EF4-FFF2-40B4-BE49-F238E27FC236}">
                <a16:creationId xmlns:a16="http://schemas.microsoft.com/office/drawing/2014/main" id="{BE94715D-F804-4F3D-947E-7F65C5D6FED9}"/>
              </a:ext>
            </a:extLst>
          </p:cNvPr>
          <p:cNvSpPr txBox="1"/>
          <p:nvPr/>
        </p:nvSpPr>
        <p:spPr>
          <a:xfrm>
            <a:off x="7003167" y="2336338"/>
            <a:ext cx="455574" cy="400110"/>
          </a:xfrm>
          <a:prstGeom prst="rect">
            <a:avLst/>
          </a:prstGeom>
          <a:noFill/>
        </p:spPr>
        <p:txBody>
          <a:bodyPr wrap="none" rtlCol="0">
            <a:spAutoFit/>
          </a:bodyPr>
          <a:lstStyle/>
          <a:p>
            <a:r>
              <a:rPr lang="en-US" sz="2000" dirty="0">
                <a:latin typeface="+mj-lt"/>
              </a:rPr>
              <a:t>(2)</a:t>
            </a:r>
          </a:p>
        </p:txBody>
      </p:sp>
      <p:sp>
        <p:nvSpPr>
          <p:cNvPr id="7" name="TextBox 6">
            <a:extLst>
              <a:ext uri="{FF2B5EF4-FFF2-40B4-BE49-F238E27FC236}">
                <a16:creationId xmlns:a16="http://schemas.microsoft.com/office/drawing/2014/main" id="{8F9A7309-8A3A-4DC0-A6C3-C3A98CE9F371}"/>
              </a:ext>
            </a:extLst>
          </p:cNvPr>
          <p:cNvSpPr txBox="1"/>
          <p:nvPr/>
        </p:nvSpPr>
        <p:spPr>
          <a:xfrm>
            <a:off x="10914148" y="6482769"/>
            <a:ext cx="1114408" cy="369332"/>
          </a:xfrm>
          <a:prstGeom prst="rect">
            <a:avLst/>
          </a:prstGeom>
          <a:noFill/>
        </p:spPr>
        <p:txBody>
          <a:bodyPr wrap="none" rtlCol="0">
            <a:spAutoFit/>
          </a:bodyPr>
          <a:lstStyle/>
          <a:p>
            <a:r>
              <a:rPr lang="en-US" dirty="0">
                <a:latin typeface="+mj-lt"/>
                <a:hlinkClick r:id="rId4" action="ppaction://hlinksldjump"/>
              </a:rPr>
              <a:t>GP details</a:t>
            </a:r>
            <a:endParaRPr lang="en-US" dirty="0">
              <a:latin typeface="+mj-lt"/>
            </a:endParaRPr>
          </a:p>
        </p:txBody>
      </p:sp>
      <p:sp>
        <p:nvSpPr>
          <p:cNvPr id="8" name="Rectangle 7">
            <a:extLst>
              <a:ext uri="{FF2B5EF4-FFF2-40B4-BE49-F238E27FC236}">
                <a16:creationId xmlns:a16="http://schemas.microsoft.com/office/drawing/2014/main" id="{7354BB7D-F76D-DF70-02FA-CE0FC672E53E}"/>
              </a:ext>
            </a:extLst>
          </p:cNvPr>
          <p:cNvSpPr/>
          <p:nvPr/>
        </p:nvSpPr>
        <p:spPr>
          <a:xfrm>
            <a:off x="4631635" y="1876594"/>
            <a:ext cx="2295939" cy="864704"/>
          </a:xfrm>
          <a:prstGeom prst="rect">
            <a:avLst/>
          </a:prstGeom>
          <a:noFill/>
          <a:ln w="19050" cap="flat" cmpd="sng" algn="ctr">
            <a:solidFill>
              <a:srgbClr val="00ACD9"/>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dirty="0"/>
          </a:p>
        </p:txBody>
      </p:sp>
    </p:spTree>
    <p:extLst>
      <p:ext uri="{BB962C8B-B14F-4D97-AF65-F5344CB8AC3E}">
        <p14:creationId xmlns:p14="http://schemas.microsoft.com/office/powerpoint/2010/main" val="804382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968EE9D-5225-7323-81B6-769445E72063}"/>
              </a:ext>
            </a:extLst>
          </p:cNvPr>
          <p:cNvSpPr/>
          <p:nvPr/>
        </p:nvSpPr>
        <p:spPr>
          <a:xfrm>
            <a:off x="720648" y="5227983"/>
            <a:ext cx="9457022" cy="1503507"/>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dirty="0"/>
          </a:p>
        </p:txBody>
      </p:sp>
      <p:sp>
        <p:nvSpPr>
          <p:cNvPr id="2" name="Title 1">
            <a:extLst>
              <a:ext uri="{FF2B5EF4-FFF2-40B4-BE49-F238E27FC236}">
                <a16:creationId xmlns:a16="http://schemas.microsoft.com/office/drawing/2014/main" id="{C388BEE2-0B8A-DC26-42D0-E462BA9ED34B}"/>
              </a:ext>
            </a:extLst>
          </p:cNvPr>
          <p:cNvSpPr>
            <a:spLocks noGrp="1"/>
          </p:cNvSpPr>
          <p:nvPr>
            <p:ph type="title"/>
          </p:nvPr>
        </p:nvSpPr>
        <p:spPr/>
        <p:txBody>
          <a:bodyPr/>
          <a:lstStyle/>
          <a:p>
            <a:r>
              <a:rPr lang="en-US" dirty="0"/>
              <a:t>Gaussian Process for Binary Outcomes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4C97DE9-F714-823F-EA4A-D2FDE9337B8E}"/>
                  </a:ext>
                </a:extLst>
              </p:cNvPr>
              <p:cNvSpPr>
                <a:spLocks noGrp="1"/>
              </p:cNvSpPr>
              <p:nvPr>
                <p:ph idx="1"/>
              </p:nvPr>
            </p:nvSpPr>
            <p:spPr>
              <a:xfrm>
                <a:off x="720647" y="962100"/>
                <a:ext cx="10381361" cy="5895900"/>
              </a:xfrm>
            </p:spPr>
            <p:txBody>
              <a:bodyPr>
                <a:normAutofit/>
              </a:bodyPr>
              <a:lstStyle/>
              <a:p>
                <a:r>
                  <a:rPr lang="en-US" dirty="0"/>
                  <a:t>The standard GP formulation assumes outcomes are real-valued, normally-distributed</a:t>
                </a:r>
              </a:p>
              <a:p>
                <a:pPr lvl="1"/>
                <a:r>
                  <a:rPr lang="en-US" dirty="0"/>
                  <a:t>Not appropriate for modeling binary outcomes</a:t>
                </a:r>
              </a:p>
              <a:p>
                <a:r>
                  <a:rPr lang="en-US" dirty="0"/>
                  <a:t>GP can be extended to binary outcomes through use of a </a:t>
                </a:r>
                <a:r>
                  <a:rPr lang="en-US" b="1" dirty="0"/>
                  <a:t>link function </a:t>
                </a:r>
                <a:r>
                  <a:rPr lang="en-US" dirty="0"/>
                  <a:t>(denoted </a:t>
                </a:r>
                <a14:m>
                  <m:oMath xmlns:m="http://schemas.openxmlformats.org/officeDocument/2006/math">
                    <m:r>
                      <a:rPr lang="en-US" b="0" i="1" smtClean="0">
                        <a:latin typeface="Cambria Math" panose="02040503050406030204" pitchFamily="18" charset="0"/>
                      </a:rPr>
                      <m:t>𝜙</m:t>
                    </m:r>
                  </m:oMath>
                </a14:m>
                <a:r>
                  <a:rPr lang="en-US" dirty="0"/>
                  <a:t>)</a:t>
                </a:r>
              </a:p>
              <a:p>
                <a:pPr algn="ct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𝑁</m:t>
                    </m:r>
                    <m:d>
                      <m:dPr>
                        <m:ctrlPr>
                          <a:rPr lang="en-US" b="0" i="1" smtClean="0">
                            <a:latin typeface="Cambria Math" panose="02040503050406030204" pitchFamily="18" charset="0"/>
                          </a:rPr>
                        </m:ctrlPr>
                      </m:dPr>
                      <m:e>
                        <m:r>
                          <a:rPr lang="en-US" b="0" i="1" smtClean="0">
                            <a:latin typeface="Cambria Math" panose="02040503050406030204" pitchFamily="18" charset="0"/>
                          </a:rPr>
                          <m:t>0, 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𝜃</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e>
                    </m:d>
                  </m:oMath>
                </a14:m>
                <a:endParaRPr lang="en-US" b="0" i="1" dirty="0"/>
              </a:p>
              <a:p>
                <a:pPr algn="ctr"/>
                <a14:m>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r>
                      <m:rPr>
                        <m:sty m:val="p"/>
                      </m:rPr>
                      <a:rPr lang="en-US" b="0" i="0" smtClean="0">
                        <a:latin typeface="Cambria Math" panose="02040503050406030204" pitchFamily="18" charset="0"/>
                      </a:rPr>
                      <m:t>Bernoulli</m:t>
                    </m:r>
                    <m:d>
                      <m:dPr>
                        <m:ctrlPr>
                          <a:rPr lang="en-US" b="0" i="1" smtClean="0">
                            <a:latin typeface="Cambria Math" panose="02040503050406030204" pitchFamily="18" charset="0"/>
                          </a:rPr>
                        </m:ctrlPr>
                      </m:dPr>
                      <m:e>
                        <m:r>
                          <a:rPr lang="en-US" b="0" i="1" smtClean="0">
                            <a:latin typeface="Cambria Math" panose="02040503050406030204" pitchFamily="18" charset="0"/>
                          </a:rPr>
                          <m:t>𝜙</m:t>
                        </m:r>
                        <m:d>
                          <m:dPr>
                            <m:ctrlPr>
                              <a:rPr lang="en-US" b="0" i="1" smtClean="0">
                                <a:latin typeface="Cambria Math" panose="02040503050406030204" pitchFamily="18" charset="0"/>
                              </a:rPr>
                            </m:ctrlPr>
                          </m:dPr>
                          <m:e>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e>
                        </m:d>
                      </m:e>
                    </m:d>
                  </m:oMath>
                </a14:m>
                <a:endParaRPr lang="en-US" b="0" i="1" dirty="0"/>
              </a:p>
              <a:p>
                <a:pPr algn="ctr"/>
                <a14:m>
                  <m:oMath xmlns:m="http://schemas.openxmlformats.org/officeDocument/2006/math">
                    <m:r>
                      <a:rPr lang="en-US" b="0" i="1" smtClean="0">
                        <a:latin typeface="Cambria Math" panose="02040503050406030204" pitchFamily="18" charset="0"/>
                      </a:rPr>
                      <m:t>𝜙</m:t>
                    </m:r>
                    <m:r>
                      <a:rPr lang="en-US" b="0" i="1" smtClean="0">
                        <a:latin typeface="Cambria Math" panose="02040503050406030204" pitchFamily="18" charset="0"/>
                      </a:rPr>
                      <m:t>:</m:t>
                    </m:r>
                    <m:r>
                      <a:rPr lang="en-US" b="0" i="1" smtClean="0">
                        <a:latin typeface="Cambria Math" panose="02040503050406030204" pitchFamily="18" charset="0"/>
                      </a:rPr>
                      <m:t>ℝ</m:t>
                    </m:r>
                    <m:r>
                      <a:rPr lang="en-US" b="0" i="1" smtClean="0">
                        <a:latin typeface="Cambria Math" panose="02040503050406030204" pitchFamily="18" charset="0"/>
                      </a:rPr>
                      <m:t>→[0, 1]</m:t>
                    </m:r>
                  </m:oMath>
                </a14:m>
                <a:endParaRPr lang="en-US" i="1" dirty="0"/>
              </a:p>
              <a:p>
                <a:r>
                  <a:rPr lang="en-US" dirty="0"/>
                  <a:t>A popular choice for </a:t>
                </a:r>
                <a14:m>
                  <m:oMath xmlns:m="http://schemas.openxmlformats.org/officeDocument/2006/math">
                    <m:r>
                      <a:rPr lang="en-US" b="0" i="1" smtClean="0">
                        <a:latin typeface="Cambria Math" panose="02040503050406030204" pitchFamily="18" charset="0"/>
                      </a:rPr>
                      <m:t>𝜙</m:t>
                    </m:r>
                  </m:oMath>
                </a14:m>
                <a:r>
                  <a:rPr lang="en-US" dirty="0"/>
                  <a:t> is the inverse logit function:</a:t>
                </a:r>
              </a:p>
              <a:p>
                <a:pPr algn="ctr"/>
                <a14:m>
                  <m:oMath xmlns:m="http://schemas.openxmlformats.org/officeDocument/2006/math">
                    <m:r>
                      <a:rPr lang="en-US" b="0" i="1" smtClean="0">
                        <a:latin typeface="Cambria Math" panose="02040503050406030204" pitchFamily="18" charset="0"/>
                      </a:rPr>
                      <m:t>𝜙</m:t>
                    </m:r>
                    <m:d>
                      <m:dPr>
                        <m:ctrlPr>
                          <a:rPr lang="en-US" b="0" i="1" smtClean="0">
                            <a:latin typeface="Cambria Math" panose="02040503050406030204" pitchFamily="18" charset="0"/>
                          </a:rPr>
                        </m:ctrlPr>
                      </m:dPr>
                      <m:e>
                        <m:r>
                          <a:rPr lang="en-US" b="0" i="1" smtClean="0">
                            <a:latin typeface="Cambria Math" panose="02040503050406030204" pitchFamily="18" charset="0"/>
                          </a:rPr>
                          <m:t>𝑧</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exp</m:t>
                            </m:r>
                          </m:fName>
                          <m:e>
                            <m:d>
                              <m:dPr>
                                <m:ctrlPr>
                                  <a:rPr lang="en-US" b="0" i="1" smtClean="0">
                                    <a:latin typeface="Cambria Math" panose="02040503050406030204" pitchFamily="18" charset="0"/>
                                  </a:rPr>
                                </m:ctrlPr>
                              </m:dPr>
                              <m:e>
                                <m:r>
                                  <a:rPr lang="en-US" b="0" i="1" smtClean="0">
                                    <a:latin typeface="Cambria Math" panose="02040503050406030204" pitchFamily="18" charset="0"/>
                                  </a:rPr>
                                  <m:t>−</m:t>
                                </m:r>
                                <m:r>
                                  <a:rPr lang="en-US" b="0" i="1" smtClean="0">
                                    <a:latin typeface="Cambria Math" panose="02040503050406030204" pitchFamily="18" charset="0"/>
                                  </a:rPr>
                                  <m:t>𝑧</m:t>
                                </m:r>
                              </m:e>
                            </m:d>
                          </m:e>
                        </m:func>
                      </m:den>
                    </m:f>
                  </m:oMath>
                </a14:m>
                <a:endParaRPr lang="en-US" i="1" dirty="0"/>
              </a:p>
              <a:p>
                <a:endParaRPr lang="en-US" dirty="0"/>
              </a:p>
              <a:p>
                <a:r>
                  <a:rPr lang="en-US" dirty="0"/>
                  <a:t>To review, the binary outcome GP formulation:</a:t>
                </a:r>
              </a:p>
              <a:p>
                <a:pPr lvl="1"/>
                <a:r>
                  <a:rPr lang="en-US" dirty="0"/>
                  <a:t>Fits a smooth curve through noisy data very similarly to kernel smoothing</a:t>
                </a:r>
              </a:p>
              <a:p>
                <a:pPr lvl="1"/>
                <a:r>
                  <a:rPr lang="en-US" dirty="0"/>
                  <a:t>Does not rely on potentially invalid normality assumptions since focus is on a binary outcome</a:t>
                </a:r>
              </a:p>
              <a:p>
                <a:pPr lvl="1"/>
                <a:r>
                  <a:rPr lang="en-US" dirty="0"/>
                  <a:t>Enables straightforward inference that leverages likelihoods explicitly specified by the model, even for constrained outcomes</a:t>
                </a:r>
              </a:p>
              <a:p>
                <a:pPr lvl="1"/>
                <a:endParaRPr lang="en-US" dirty="0"/>
              </a:p>
              <a:p>
                <a:pPr lvl="1"/>
                <a:endParaRPr lang="en-US" dirty="0"/>
              </a:p>
              <a:p>
                <a:pPr lvl="1"/>
                <a:endParaRPr lang="en-US" dirty="0"/>
              </a:p>
            </p:txBody>
          </p:sp>
        </mc:Choice>
        <mc:Fallback xmlns="">
          <p:sp>
            <p:nvSpPr>
              <p:cNvPr id="3" name="Content Placeholder 2">
                <a:extLst>
                  <a:ext uri="{FF2B5EF4-FFF2-40B4-BE49-F238E27FC236}">
                    <a16:creationId xmlns:a16="http://schemas.microsoft.com/office/drawing/2014/main" id="{94C97DE9-F714-823F-EA4A-D2FDE9337B8E}"/>
                  </a:ext>
                </a:extLst>
              </p:cNvPr>
              <p:cNvSpPr>
                <a:spLocks noGrp="1" noRot="1" noChangeAspect="1" noMove="1" noResize="1" noEditPoints="1" noAdjustHandles="1" noChangeArrowheads="1" noChangeShapeType="1" noTextEdit="1"/>
              </p:cNvSpPr>
              <p:nvPr>
                <p:ph idx="1"/>
              </p:nvPr>
            </p:nvSpPr>
            <p:spPr>
              <a:xfrm>
                <a:off x="720647" y="962100"/>
                <a:ext cx="10381361" cy="5895900"/>
              </a:xfrm>
              <a:blipFill>
                <a:blip r:embed="rId3"/>
                <a:stretch>
                  <a:fillRect l="-587" t="-1034" b="-414"/>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12FA9C7B-3411-583E-7165-851F2BA4C1A6}"/>
              </a:ext>
            </a:extLst>
          </p:cNvPr>
          <p:cNvSpPr>
            <a:spLocks noGrp="1"/>
          </p:cNvSpPr>
          <p:nvPr>
            <p:ph type="sldNum" sz="quarter" idx="12"/>
          </p:nvPr>
        </p:nvSpPr>
        <p:spPr/>
        <p:txBody>
          <a:bodyPr/>
          <a:lstStyle/>
          <a:p>
            <a:fld id="{6113E31D-E2AB-40D1-8B51-AFA5AFEF393A}" type="slidenum">
              <a:rPr lang="en-US" smtClean="0"/>
              <a:t>24</a:t>
            </a:fld>
            <a:endParaRPr lang="en-US" dirty="0"/>
          </a:p>
        </p:txBody>
      </p:sp>
      <p:sp>
        <p:nvSpPr>
          <p:cNvPr id="5" name="Rectangle 4">
            <a:extLst>
              <a:ext uri="{FF2B5EF4-FFF2-40B4-BE49-F238E27FC236}">
                <a16:creationId xmlns:a16="http://schemas.microsoft.com/office/drawing/2014/main" id="{FDC1C739-70F4-C85F-C414-3172825C21A0}"/>
              </a:ext>
            </a:extLst>
          </p:cNvPr>
          <p:cNvSpPr/>
          <p:nvPr/>
        </p:nvSpPr>
        <p:spPr>
          <a:xfrm>
            <a:off x="4555435" y="2184712"/>
            <a:ext cx="2829339" cy="1503507"/>
          </a:xfrm>
          <a:prstGeom prst="rect">
            <a:avLst/>
          </a:prstGeom>
          <a:noFill/>
          <a:ln w="19050" cap="flat" cmpd="sng" algn="ctr">
            <a:solidFill>
              <a:srgbClr val="00ACD9"/>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dirty="0"/>
          </a:p>
        </p:txBody>
      </p:sp>
      <p:sp>
        <p:nvSpPr>
          <p:cNvPr id="6" name="Rectangle 5">
            <a:extLst>
              <a:ext uri="{FF2B5EF4-FFF2-40B4-BE49-F238E27FC236}">
                <a16:creationId xmlns:a16="http://schemas.microsoft.com/office/drawing/2014/main" id="{40ACC15A-1D3A-7D8D-02C7-4FB661AE9F5D}"/>
              </a:ext>
            </a:extLst>
          </p:cNvPr>
          <p:cNvSpPr/>
          <p:nvPr/>
        </p:nvSpPr>
        <p:spPr>
          <a:xfrm>
            <a:off x="4948031" y="4085089"/>
            <a:ext cx="2049118" cy="694493"/>
          </a:xfrm>
          <a:prstGeom prst="rect">
            <a:avLst/>
          </a:prstGeom>
          <a:noFill/>
          <a:ln w="19050" cap="flat" cmpd="sng" algn="ctr">
            <a:solidFill>
              <a:srgbClr val="00ACD9"/>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dirty="0"/>
          </a:p>
        </p:txBody>
      </p:sp>
    </p:spTree>
    <p:extLst>
      <p:ext uri="{BB962C8B-B14F-4D97-AF65-F5344CB8AC3E}">
        <p14:creationId xmlns:p14="http://schemas.microsoft.com/office/powerpoint/2010/main" val="37715881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1282C-268F-CD65-F157-76D8FFB1F86B}"/>
              </a:ext>
            </a:extLst>
          </p:cNvPr>
          <p:cNvSpPr>
            <a:spLocks noGrp="1"/>
          </p:cNvSpPr>
          <p:nvPr>
            <p:ph type="title"/>
          </p:nvPr>
        </p:nvSpPr>
        <p:spPr/>
        <p:txBody>
          <a:bodyPr/>
          <a:lstStyle/>
          <a:p>
            <a:r>
              <a:rPr lang="en-US" dirty="0"/>
              <a:t>Sampling Procedure</a:t>
            </a:r>
          </a:p>
        </p:txBody>
      </p:sp>
      <p:sp>
        <p:nvSpPr>
          <p:cNvPr id="4" name="Slide Number Placeholder 3">
            <a:extLst>
              <a:ext uri="{FF2B5EF4-FFF2-40B4-BE49-F238E27FC236}">
                <a16:creationId xmlns:a16="http://schemas.microsoft.com/office/drawing/2014/main" id="{911B55B6-1D34-2D1E-4BD6-52CDFA821F98}"/>
              </a:ext>
            </a:extLst>
          </p:cNvPr>
          <p:cNvSpPr>
            <a:spLocks noGrp="1"/>
          </p:cNvSpPr>
          <p:nvPr>
            <p:ph type="sldNum" sz="quarter" idx="12"/>
          </p:nvPr>
        </p:nvSpPr>
        <p:spPr/>
        <p:txBody>
          <a:bodyPr/>
          <a:lstStyle/>
          <a:p>
            <a:fld id="{6113E31D-E2AB-40D1-8B51-AFA5AFEF393A}" type="slidenum">
              <a:rPr lang="en-US" smtClean="0"/>
              <a:t>25</a:t>
            </a:fld>
            <a:endParaRPr lang="en-US" dirty="0"/>
          </a:p>
        </p:txBody>
      </p:sp>
      <p:graphicFrame>
        <p:nvGraphicFramePr>
          <p:cNvPr id="21" name="Diagram 20">
            <a:extLst>
              <a:ext uri="{FF2B5EF4-FFF2-40B4-BE49-F238E27FC236}">
                <a16:creationId xmlns:a16="http://schemas.microsoft.com/office/drawing/2014/main" id="{FF9EFB0E-0ED2-29F3-64A9-89EE6464ED5D}"/>
              </a:ext>
            </a:extLst>
          </p:cNvPr>
          <p:cNvGraphicFramePr/>
          <p:nvPr>
            <p:extLst>
              <p:ext uri="{D42A27DB-BD31-4B8C-83A1-F6EECF244321}">
                <p14:modId xmlns:p14="http://schemas.microsoft.com/office/powerpoint/2010/main" val="568927852"/>
              </p:ext>
            </p:extLst>
          </p:nvPr>
        </p:nvGraphicFramePr>
        <p:xfrm>
          <a:off x="8408504" y="1197595"/>
          <a:ext cx="2584174" cy="480131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6" name="Content Placeholder 2">
            <a:extLst>
              <a:ext uri="{FF2B5EF4-FFF2-40B4-BE49-F238E27FC236}">
                <a16:creationId xmlns:a16="http://schemas.microsoft.com/office/drawing/2014/main" id="{9E169EB6-104E-4FED-806C-C315AC57C47E}"/>
              </a:ext>
            </a:extLst>
          </p:cNvPr>
          <p:cNvSpPr>
            <a:spLocks noGrp="1"/>
          </p:cNvSpPr>
          <p:nvPr>
            <p:ph idx="1"/>
          </p:nvPr>
        </p:nvSpPr>
        <p:spPr>
          <a:xfrm>
            <a:off x="891209" y="1599486"/>
            <a:ext cx="7270413" cy="4971567"/>
          </a:xfrm>
        </p:spPr>
        <p:txBody>
          <a:bodyPr>
            <a:normAutofit/>
          </a:bodyPr>
          <a:lstStyle/>
          <a:p>
            <a:r>
              <a:rPr lang="en-US" dirty="0"/>
              <a:t>We focus on estimating probability that differential pressure will exceed 1 MPa at any point in the two minute attack, conditional on which actuator is targeted and values injected to targeted actuator(s)</a:t>
            </a:r>
          </a:p>
          <a:p>
            <a:r>
              <a:rPr lang="en-US" dirty="0"/>
              <a:t>Input samples used to fit the GP were generated with Latin hypercube sampling</a:t>
            </a:r>
          </a:p>
          <a:p>
            <a:pPr lvl="1"/>
            <a:r>
              <a:rPr lang="en-US" dirty="0"/>
              <a:t>Generates a sample of inputs that effectively spans the input space</a:t>
            </a:r>
          </a:p>
          <a:p>
            <a:pPr lvl="1"/>
            <a:r>
              <a:rPr lang="en-US" dirty="0"/>
              <a:t>Sample contained 250 attack scenarios: 83 targeted heater, 83 targeted sprayer, and 84 targeted both</a:t>
            </a:r>
          </a:p>
          <a:p>
            <a:r>
              <a:rPr lang="en-US" dirty="0"/>
              <a:t>Emulation was run with each input value and outcomes were recorded</a:t>
            </a:r>
          </a:p>
          <a:p>
            <a:pPr lvl="1"/>
            <a:r>
              <a:rPr lang="en-US" dirty="0"/>
              <a:t>Emulation initialized then allowed to stabilize for 5 minutes, followed by a 2 minute attack</a:t>
            </a:r>
          </a:p>
          <a:p>
            <a:pPr lvl="1"/>
            <a:r>
              <a:rPr lang="en-US" dirty="0"/>
              <a:t>Obtaining additional observations is relatively time-intensive</a:t>
            </a:r>
          </a:p>
          <a:p>
            <a:endParaRPr lang="en-US" dirty="0"/>
          </a:p>
        </p:txBody>
      </p:sp>
    </p:spTree>
    <p:extLst>
      <p:ext uri="{BB962C8B-B14F-4D97-AF65-F5344CB8AC3E}">
        <p14:creationId xmlns:p14="http://schemas.microsoft.com/office/powerpoint/2010/main" val="3334006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58B32-E8D4-4084-ABBC-88D7C1D5D5C9}"/>
              </a:ext>
            </a:extLst>
          </p:cNvPr>
          <p:cNvSpPr>
            <a:spLocks noGrp="1"/>
          </p:cNvSpPr>
          <p:nvPr>
            <p:ph type="title"/>
          </p:nvPr>
        </p:nvSpPr>
        <p:spPr/>
        <p:txBody>
          <a:bodyPr/>
          <a:lstStyle/>
          <a:p>
            <a:r>
              <a:rPr lang="en-US" dirty="0"/>
              <a:t>Estimation Issues and Procedure</a:t>
            </a:r>
          </a:p>
        </p:txBody>
      </p:sp>
      <p:sp>
        <p:nvSpPr>
          <p:cNvPr id="3" name="Content Placeholder 2">
            <a:extLst>
              <a:ext uri="{FF2B5EF4-FFF2-40B4-BE49-F238E27FC236}">
                <a16:creationId xmlns:a16="http://schemas.microsoft.com/office/drawing/2014/main" id="{4AAE5A50-6AF9-4A91-9627-A6421C43AB42}"/>
              </a:ext>
            </a:extLst>
          </p:cNvPr>
          <p:cNvSpPr>
            <a:spLocks noGrp="1"/>
          </p:cNvSpPr>
          <p:nvPr>
            <p:ph idx="1"/>
          </p:nvPr>
        </p:nvSpPr>
        <p:spPr>
          <a:xfrm>
            <a:off x="720648" y="1160880"/>
            <a:ext cx="10058400" cy="5697120"/>
          </a:xfrm>
        </p:spPr>
        <p:txBody>
          <a:bodyPr/>
          <a:lstStyle/>
          <a:p>
            <a:r>
              <a:rPr lang="en-US" dirty="0"/>
              <a:t>Potential estimation issue: Binary outcome models can suffer from parameter instability, especially when using more flexible relationships between inputs and outcomes [5]</a:t>
            </a:r>
          </a:p>
          <a:p>
            <a:pPr lvl="1"/>
            <a:r>
              <a:rPr lang="en-US" dirty="0"/>
              <a:t>Can cause convergence issues for classical statistics estimation methods</a:t>
            </a:r>
          </a:p>
          <a:p>
            <a:pPr lvl="1"/>
            <a:r>
              <a:rPr lang="en-US" dirty="0"/>
              <a:t>Bayesian statistics estimation methods offer a solution</a:t>
            </a:r>
          </a:p>
          <a:p>
            <a:pPr lvl="2"/>
            <a:r>
              <a:rPr lang="en-US" sz="1800" dirty="0"/>
              <a:t>Must specify priors over parameters</a:t>
            </a:r>
          </a:p>
          <a:p>
            <a:pPr lvl="2"/>
            <a:r>
              <a:rPr lang="en-US" sz="1800" dirty="0"/>
              <a:t>Convergence can be assessed more reliably (e.g., trace plots/diagnostics)</a:t>
            </a:r>
          </a:p>
          <a:p>
            <a:r>
              <a:rPr lang="en-US" dirty="0"/>
              <a:t>Following Gelman et al. [6], half-Cauchy priors were assumed for kernel parameters</a:t>
            </a:r>
          </a:p>
          <a:p>
            <a:pPr marL="0" indent="0">
              <a:buNone/>
            </a:pPr>
            <a:endParaRPr lang="en-US" dirty="0"/>
          </a:p>
          <a:p>
            <a:endParaRPr lang="en-US" dirty="0"/>
          </a:p>
          <a:p>
            <a:endParaRPr lang="en-US" dirty="0"/>
          </a:p>
          <a:p>
            <a:endParaRPr lang="en-US" dirty="0"/>
          </a:p>
          <a:p>
            <a:r>
              <a:rPr lang="en-US" dirty="0"/>
              <a:t>Model was estimated using No U-Turn Sampling as implemented in the Stan platform [7]</a:t>
            </a:r>
          </a:p>
          <a:p>
            <a:pPr lvl="1"/>
            <a:r>
              <a:rPr lang="en-US" dirty="0"/>
              <a:t>Sampler used 1000 burn-in and 1000 sampling iterations</a:t>
            </a:r>
          </a:p>
          <a:p>
            <a:pPr lvl="1"/>
            <a:r>
              <a:rPr lang="en-US" dirty="0"/>
              <a:t>Trace plots/diagnostics were used to assess convergence of Markov chain</a:t>
            </a:r>
          </a:p>
        </p:txBody>
      </p:sp>
      <p:sp>
        <p:nvSpPr>
          <p:cNvPr id="4" name="Slide Number Placeholder 3">
            <a:extLst>
              <a:ext uri="{FF2B5EF4-FFF2-40B4-BE49-F238E27FC236}">
                <a16:creationId xmlns:a16="http://schemas.microsoft.com/office/drawing/2014/main" id="{214257D0-A5D9-49F4-B94A-40AA603DE7FA}"/>
              </a:ext>
            </a:extLst>
          </p:cNvPr>
          <p:cNvSpPr>
            <a:spLocks noGrp="1"/>
          </p:cNvSpPr>
          <p:nvPr>
            <p:ph type="sldNum" sz="quarter" idx="12"/>
          </p:nvPr>
        </p:nvSpPr>
        <p:spPr/>
        <p:txBody>
          <a:bodyPr/>
          <a:lstStyle/>
          <a:p>
            <a:fld id="{6113E31D-E2AB-40D1-8B51-AFA5AFEF393A}" type="slidenum">
              <a:rPr lang="en-US" smtClean="0"/>
              <a:t>26</a:t>
            </a:fld>
            <a:endParaRPr lang="en-US"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CBC59868-3676-724B-02B7-05C768E97874}"/>
                  </a:ext>
                </a:extLst>
              </p:cNvPr>
              <p:cNvSpPr txBox="1"/>
              <p:nvPr/>
            </p:nvSpPr>
            <p:spPr>
              <a:xfrm>
                <a:off x="1709532" y="3836510"/>
                <a:ext cx="2951920" cy="1386533"/>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𝑁</m:t>
                      </m:r>
                      <m:d>
                        <m:dPr>
                          <m:ctrlPr>
                            <a:rPr lang="en-US" b="0" i="1" smtClean="0">
                              <a:latin typeface="Cambria Math" panose="02040503050406030204" pitchFamily="18" charset="0"/>
                            </a:rPr>
                          </m:ctrlPr>
                        </m:dPr>
                        <m:e>
                          <m:r>
                            <a:rPr lang="en-US" b="0" i="1" smtClean="0">
                              <a:latin typeface="Cambria Math" panose="02040503050406030204" pitchFamily="18" charset="0"/>
                            </a:rPr>
                            <m:t>0, 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𝜃</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e>
                      </m:d>
                    </m:oMath>
                  </m:oMathPara>
                </a14:m>
                <a:endParaRPr lang="en-US" b="0" i="1" dirty="0">
                  <a:latin typeface="+mj-lt"/>
                </a:endParaRPr>
              </a:p>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r>
                        <m:rPr>
                          <m:sty m:val="p"/>
                        </m:rPr>
                        <a:rPr lang="en-US" b="0" i="0" smtClean="0">
                          <a:latin typeface="Cambria Math" panose="02040503050406030204" pitchFamily="18" charset="0"/>
                        </a:rPr>
                        <m:t>Bernoulli</m:t>
                      </m:r>
                      <m:d>
                        <m:dPr>
                          <m:ctrlPr>
                            <a:rPr lang="en-US" b="0" i="1" smtClean="0">
                              <a:latin typeface="Cambria Math" panose="02040503050406030204" pitchFamily="18" charset="0"/>
                            </a:rPr>
                          </m:ctrlPr>
                        </m:dPr>
                        <m:e>
                          <m:r>
                            <a:rPr lang="en-US" b="0" i="1" smtClean="0">
                              <a:latin typeface="Cambria Math" panose="02040503050406030204" pitchFamily="18" charset="0"/>
                            </a:rPr>
                            <m:t>𝜙</m:t>
                          </m:r>
                          <m:d>
                            <m:dPr>
                              <m:ctrlPr>
                                <a:rPr lang="en-US" b="0" i="1" smtClean="0">
                                  <a:latin typeface="Cambria Math" panose="02040503050406030204" pitchFamily="18" charset="0"/>
                                </a:rPr>
                              </m:ctrlPr>
                            </m:dPr>
                            <m:e>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e>
                          </m:d>
                        </m:e>
                      </m:d>
                    </m:oMath>
                  </m:oMathPara>
                </a14:m>
                <a:endParaRPr lang="en-US" b="0" i="1" dirty="0">
                  <a:latin typeface="+mj-lt"/>
                </a:endParaRPr>
              </a:p>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𝜙</m:t>
                      </m:r>
                      <m:d>
                        <m:dPr>
                          <m:ctrlPr>
                            <a:rPr lang="en-US" b="0" i="1" smtClean="0">
                              <a:latin typeface="Cambria Math" panose="02040503050406030204" pitchFamily="18" charset="0"/>
                            </a:rPr>
                          </m:ctrlPr>
                        </m:dPr>
                        <m:e>
                          <m:r>
                            <a:rPr lang="en-US" b="0" i="1" smtClean="0">
                              <a:latin typeface="Cambria Math" panose="02040503050406030204" pitchFamily="18" charset="0"/>
                            </a:rPr>
                            <m:t>𝑧</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exp</m:t>
                              </m:r>
                            </m:fName>
                            <m:e>
                              <m:d>
                                <m:dPr>
                                  <m:ctrlPr>
                                    <a:rPr lang="en-US" b="0" i="1" smtClean="0">
                                      <a:latin typeface="Cambria Math" panose="02040503050406030204" pitchFamily="18" charset="0"/>
                                    </a:rPr>
                                  </m:ctrlPr>
                                </m:dPr>
                                <m:e>
                                  <m:r>
                                    <a:rPr lang="en-US" b="0" i="1" smtClean="0">
                                      <a:latin typeface="Cambria Math" panose="02040503050406030204" pitchFamily="18" charset="0"/>
                                    </a:rPr>
                                    <m:t>−</m:t>
                                  </m:r>
                                  <m:r>
                                    <a:rPr lang="en-US" b="0" i="1" smtClean="0">
                                      <a:latin typeface="Cambria Math" panose="02040503050406030204" pitchFamily="18" charset="0"/>
                                    </a:rPr>
                                    <m:t>𝑧</m:t>
                                  </m:r>
                                </m:e>
                              </m:d>
                            </m:e>
                          </m:func>
                        </m:den>
                      </m:f>
                    </m:oMath>
                  </m:oMathPara>
                </a14:m>
                <a:endParaRPr lang="en-US" i="1" dirty="0">
                  <a:latin typeface="+mj-lt"/>
                </a:endParaRPr>
              </a:p>
            </p:txBody>
          </p:sp>
        </mc:Choice>
        <mc:Fallback xmlns="">
          <p:sp>
            <p:nvSpPr>
              <p:cNvPr id="5" name="TextBox 4">
                <a:extLst>
                  <a:ext uri="{FF2B5EF4-FFF2-40B4-BE49-F238E27FC236}">
                    <a16:creationId xmlns:a16="http://schemas.microsoft.com/office/drawing/2014/main" id="{CBC59868-3676-724B-02B7-05C768E97874}"/>
                  </a:ext>
                </a:extLst>
              </p:cNvPr>
              <p:cNvSpPr txBox="1">
                <a:spLocks noRot="1" noChangeAspect="1" noMove="1" noResize="1" noEditPoints="1" noAdjustHandles="1" noChangeArrowheads="1" noChangeShapeType="1" noTextEdit="1"/>
              </p:cNvSpPr>
              <p:nvPr/>
            </p:nvSpPr>
            <p:spPr>
              <a:xfrm>
                <a:off x="1709532" y="3836510"/>
                <a:ext cx="2951920" cy="1386533"/>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BD33866-DAB2-5B9D-9EB7-7C49EBABA489}"/>
                  </a:ext>
                </a:extLst>
              </p:cNvPr>
              <p:cNvSpPr txBox="1"/>
              <p:nvPr/>
            </p:nvSpPr>
            <p:spPr>
              <a:xfrm>
                <a:off x="5004413" y="3706300"/>
                <a:ext cx="5774635" cy="1567993"/>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𝜃</m:t>
                          </m:r>
                        </m:sub>
                      </m:sSub>
                      <m:sSub>
                        <m:sSubPr>
                          <m:ctrlPr>
                            <a:rPr lang="en-US" b="0" i="1" smtClean="0">
                              <a:latin typeface="Cambria Math" panose="02040503050406030204" pitchFamily="18" charset="0"/>
                            </a:rPr>
                          </m:ctrlPr>
                        </m:sSubPr>
                        <m:e>
                          <m:d>
                            <m:dPr>
                              <m:ctrlPr>
                                <a:rPr lang="en-US" b="0" i="1" smtClean="0">
                                  <a:latin typeface="Cambria Math" panose="02040503050406030204" pitchFamily="18" charset="0"/>
                                </a:rPr>
                              </m:ctrlPr>
                            </m:dPr>
                            <m:e>
                              <m:r>
                                <a:rPr lang="en-US" b="0" i="1" smtClean="0">
                                  <a:latin typeface="Cambria Math" panose="02040503050406030204" pitchFamily="18" charset="0"/>
                                </a:rPr>
                                <m:t>𝑋</m:t>
                              </m:r>
                            </m:e>
                          </m:d>
                        </m:e>
                        <m:sub>
                          <m:r>
                            <a:rPr lang="en-US" b="0" i="1" smtClean="0">
                              <a:latin typeface="Cambria Math" panose="02040503050406030204" pitchFamily="18" charset="0"/>
                            </a:rPr>
                            <m:t>𝑖𝑗</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𝛼</m:t>
                          </m:r>
                        </m:e>
                        <m:sup>
                          <m:r>
                            <a:rPr lang="en-US" b="0" i="1" smtClean="0">
                              <a:latin typeface="Cambria Math" panose="02040503050406030204" pitchFamily="18" charset="0"/>
                            </a:rPr>
                            <m:t>2</m:t>
                          </m:r>
                        </m:sup>
                      </m:sSup>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exp</m:t>
                          </m:r>
                        </m:fName>
                        <m:e>
                          <m:d>
                            <m:dPr>
                              <m:ctrlPr>
                                <a:rPr lang="en-US" b="0" i="1" smtClean="0">
                                  <a:latin typeface="Cambria Math" panose="02040503050406030204" pitchFamily="18" charset="0"/>
                                </a:rPr>
                              </m:ctrlPr>
                            </m:dPr>
                            <m:e>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𝑗</m:t>
                                          </m:r>
                                        </m:sub>
                                      </m:sSub>
                                    </m:e>
                                  </m:d>
                                </m:e>
                                <m:sup>
                                  <m:r>
                                    <a:rPr lang="en-US" b="0" i="1" smtClean="0">
                                      <a:latin typeface="Cambria Math" panose="02040503050406030204" pitchFamily="18" charset="0"/>
                                    </a:rPr>
                                    <m:t>′</m:t>
                                  </m:r>
                                </m:sup>
                              </m:sSup>
                              <m:sSup>
                                <m:sSupPr>
                                  <m:ctrlPr>
                                    <a:rPr lang="en-US" b="0" i="1" smtClean="0">
                                      <a:latin typeface="Cambria Math" panose="02040503050406030204" pitchFamily="18" charset="0"/>
                                    </a:rPr>
                                  </m:ctrlPr>
                                </m:sSupPr>
                                <m:e>
                                  <m:r>
                                    <a:rPr lang="en-US" b="0" i="1" smtClean="0">
                                      <a:latin typeface="Cambria Math" panose="02040503050406030204" pitchFamily="18" charset="0"/>
                                    </a:rPr>
                                    <m:t>𝑃</m:t>
                                  </m:r>
                                </m:e>
                                <m:sup>
                                  <m:r>
                                    <a:rPr lang="en-US" b="0" i="1" smtClean="0">
                                      <a:latin typeface="Cambria Math" panose="02040503050406030204" pitchFamily="18" charset="0"/>
                                    </a:rPr>
                                    <m:t>−1</m:t>
                                  </m:r>
                                </m:sup>
                              </m:s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𝑗</m:t>
                                      </m:r>
                                    </m:sub>
                                  </m:sSub>
                                </m:e>
                              </m:d>
                            </m:e>
                          </m:d>
                        </m:e>
                      </m:func>
                    </m:oMath>
                  </m:oMathPara>
                </a14:m>
                <a:endParaRPr lang="en-US" b="0" dirty="0">
                  <a:latin typeface="+mj-lt"/>
                </a:endParaRPr>
              </a:p>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𝛼</m:t>
                      </m:r>
                      <m:r>
                        <a:rPr lang="en-US" b="0" i="1" smtClean="0">
                          <a:latin typeface="Cambria Math" panose="02040503050406030204" pitchFamily="18" charset="0"/>
                        </a:rPr>
                        <m:t>∼</m:t>
                      </m:r>
                      <m:r>
                        <m:rPr>
                          <m:sty m:val="p"/>
                        </m:rPr>
                        <a:rPr lang="en-US" b="0" i="0" smtClean="0">
                          <a:latin typeface="Cambria Math" panose="02040503050406030204" pitchFamily="18" charset="0"/>
                        </a:rPr>
                        <m:t>Cauch</m:t>
                      </m:r>
                      <m:sSup>
                        <m:sSupPr>
                          <m:ctrlPr>
                            <a:rPr lang="en-US" b="0" i="1" smtClean="0">
                              <a:latin typeface="Cambria Math" panose="02040503050406030204" pitchFamily="18" charset="0"/>
                            </a:rPr>
                          </m:ctrlPr>
                        </m:sSupPr>
                        <m:e>
                          <m:r>
                            <m:rPr>
                              <m:sty m:val="p"/>
                            </m:rPr>
                            <a:rPr lang="en-US" b="0" i="0" smtClean="0">
                              <a:latin typeface="Cambria Math" panose="02040503050406030204" pitchFamily="18" charset="0"/>
                            </a:rPr>
                            <m:t>y</m:t>
                          </m:r>
                        </m:e>
                        <m:sup>
                          <m:r>
                            <a:rPr lang="en-US" b="0" i="0" smtClean="0">
                              <a:latin typeface="Cambria Math" panose="02040503050406030204" pitchFamily="18" charset="0"/>
                            </a:rPr>
                            <m:t>+</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0, 10</m:t>
                          </m:r>
                        </m:e>
                      </m:d>
                    </m:oMath>
                  </m:oMathPara>
                </a14:m>
                <a:endParaRPr lang="en-US" b="0" dirty="0">
                  <a:latin typeface="+mj-lt"/>
                </a:endParaRPr>
              </a:p>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𝑖𝑖</m:t>
                          </m:r>
                        </m:sub>
                      </m:sSub>
                      <m:r>
                        <a:rPr lang="en-US" b="0" i="1" smtClean="0">
                          <a:latin typeface="Cambria Math" panose="02040503050406030204" pitchFamily="18" charset="0"/>
                        </a:rPr>
                        <m:t>∼</m:t>
                      </m:r>
                      <m:r>
                        <m:rPr>
                          <m:sty m:val="p"/>
                        </m:rPr>
                        <a:rPr lang="en-US" b="0" i="0" smtClean="0">
                          <a:latin typeface="Cambria Math" panose="02040503050406030204" pitchFamily="18" charset="0"/>
                        </a:rPr>
                        <m:t>Cauch</m:t>
                      </m:r>
                      <m:sSup>
                        <m:sSupPr>
                          <m:ctrlPr>
                            <a:rPr lang="en-US" b="0" i="1" smtClean="0">
                              <a:latin typeface="Cambria Math" panose="02040503050406030204" pitchFamily="18" charset="0"/>
                            </a:rPr>
                          </m:ctrlPr>
                        </m:sSupPr>
                        <m:e>
                          <m:r>
                            <m:rPr>
                              <m:sty m:val="p"/>
                            </m:rPr>
                            <a:rPr lang="en-US" b="0" i="0" smtClean="0">
                              <a:latin typeface="Cambria Math" panose="02040503050406030204" pitchFamily="18" charset="0"/>
                            </a:rPr>
                            <m:t>y</m:t>
                          </m:r>
                        </m:e>
                        <m:sup>
                          <m:r>
                            <a:rPr lang="en-US" b="0" i="0" smtClean="0">
                              <a:latin typeface="Cambria Math" panose="02040503050406030204" pitchFamily="18" charset="0"/>
                            </a:rPr>
                            <m:t>+</m:t>
                          </m:r>
                        </m:sup>
                      </m:sSup>
                      <m:r>
                        <a:rPr lang="en-US" b="0" i="1" smtClean="0">
                          <a:latin typeface="Cambria Math" panose="02040503050406030204" pitchFamily="18" charset="0"/>
                        </a:rPr>
                        <m:t>(0, 10)</m:t>
                      </m:r>
                    </m:oMath>
                  </m:oMathPara>
                </a14:m>
                <a:endParaRPr lang="en-US" dirty="0">
                  <a:latin typeface="+mj-lt"/>
                </a:endParaRPr>
              </a:p>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𝑖𝑗</m:t>
                          </m:r>
                        </m:sub>
                      </m:sSub>
                      <m:r>
                        <a:rPr lang="en-US" b="0" i="1" smtClean="0">
                          <a:latin typeface="Cambria Math" panose="02040503050406030204" pitchFamily="18" charset="0"/>
                        </a:rPr>
                        <m:t>=0</m:t>
                      </m:r>
                    </m:oMath>
                  </m:oMathPara>
                </a14:m>
                <a:endParaRPr lang="en-US" dirty="0">
                  <a:latin typeface="+mj-lt"/>
                </a:endParaRPr>
              </a:p>
            </p:txBody>
          </p:sp>
        </mc:Choice>
        <mc:Fallback xmlns="">
          <p:sp>
            <p:nvSpPr>
              <p:cNvPr id="6" name="TextBox 5">
                <a:extLst>
                  <a:ext uri="{FF2B5EF4-FFF2-40B4-BE49-F238E27FC236}">
                    <a16:creationId xmlns:a16="http://schemas.microsoft.com/office/drawing/2014/main" id="{0BD33866-DAB2-5B9D-9EB7-7C49EBABA489}"/>
                  </a:ext>
                </a:extLst>
              </p:cNvPr>
              <p:cNvSpPr txBox="1">
                <a:spLocks noRot="1" noChangeAspect="1" noMove="1" noResize="1" noEditPoints="1" noAdjustHandles="1" noChangeArrowheads="1" noChangeShapeType="1" noTextEdit="1"/>
              </p:cNvSpPr>
              <p:nvPr/>
            </p:nvSpPr>
            <p:spPr>
              <a:xfrm>
                <a:off x="5004413" y="3706300"/>
                <a:ext cx="5774635" cy="1567993"/>
              </a:xfrm>
              <a:prstGeom prst="rect">
                <a:avLst/>
              </a:prstGeom>
              <a:blipFill>
                <a:blip r:embed="rId4"/>
                <a:stretch>
                  <a:fillRect b="-11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A0B81AA8-3CC6-DD03-A931-F8C76F12C79B}"/>
                  </a:ext>
                </a:extLst>
              </p:cNvPr>
              <p:cNvSpPr txBox="1"/>
              <p:nvPr/>
            </p:nvSpPr>
            <p:spPr>
              <a:xfrm>
                <a:off x="8418382" y="4904961"/>
                <a:ext cx="1053669" cy="369332"/>
              </a:xfrm>
              <a:prstGeom prst="rect">
                <a:avLst/>
              </a:prstGeom>
              <a:noFill/>
            </p:spPr>
            <p:txBody>
              <a:bodyPr wrap="square" rtlCol="0">
                <a:spAutoFit/>
              </a:bodyPr>
              <a:lstStyle/>
              <a:p>
                <a:pPr algn="ctr"/>
                <a:r>
                  <a:rPr lang="en-US" dirty="0">
                    <a:latin typeface="+mj-lt"/>
                  </a:rPr>
                  <a:t>for </a:t>
                </a:r>
                <a14:m>
                  <m:oMath xmlns:m="http://schemas.openxmlformats.org/officeDocument/2006/math">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oMath>
                </a14:m>
                <a:endParaRPr lang="en-US" dirty="0">
                  <a:latin typeface="+mj-lt"/>
                </a:endParaRPr>
              </a:p>
            </p:txBody>
          </p:sp>
        </mc:Choice>
        <mc:Fallback xmlns="">
          <p:sp>
            <p:nvSpPr>
              <p:cNvPr id="7" name="TextBox 6">
                <a:extLst>
                  <a:ext uri="{FF2B5EF4-FFF2-40B4-BE49-F238E27FC236}">
                    <a16:creationId xmlns:a16="http://schemas.microsoft.com/office/drawing/2014/main" id="{A0B81AA8-3CC6-DD03-A931-F8C76F12C79B}"/>
                  </a:ext>
                </a:extLst>
              </p:cNvPr>
              <p:cNvSpPr txBox="1">
                <a:spLocks noRot="1" noChangeAspect="1" noMove="1" noResize="1" noEditPoints="1" noAdjustHandles="1" noChangeArrowheads="1" noChangeShapeType="1" noTextEdit="1"/>
              </p:cNvSpPr>
              <p:nvPr/>
            </p:nvSpPr>
            <p:spPr>
              <a:xfrm>
                <a:off x="8418382" y="4904961"/>
                <a:ext cx="1053669" cy="369332"/>
              </a:xfrm>
              <a:prstGeom prst="rect">
                <a:avLst/>
              </a:prstGeom>
              <a:blipFill>
                <a:blip r:embed="rId5"/>
                <a:stretch>
                  <a:fillRect l="-578" t="-8333" b="-28333"/>
                </a:stretch>
              </a:blipFill>
            </p:spPr>
            <p:txBody>
              <a:bodyPr/>
              <a:lstStyle/>
              <a:p>
                <a:r>
                  <a:rPr lang="en-US">
                    <a:noFill/>
                  </a:rPr>
                  <a:t> </a:t>
                </a:r>
              </a:p>
            </p:txBody>
          </p:sp>
        </mc:Fallback>
      </mc:AlternateContent>
      <p:sp>
        <p:nvSpPr>
          <p:cNvPr id="8" name="Rectangle 7">
            <a:extLst>
              <a:ext uri="{FF2B5EF4-FFF2-40B4-BE49-F238E27FC236}">
                <a16:creationId xmlns:a16="http://schemas.microsoft.com/office/drawing/2014/main" id="{AB53011F-E7DF-5DED-3E40-A1A9A106623D}"/>
              </a:ext>
            </a:extLst>
          </p:cNvPr>
          <p:cNvSpPr/>
          <p:nvPr/>
        </p:nvSpPr>
        <p:spPr>
          <a:xfrm>
            <a:off x="1832113" y="3702201"/>
            <a:ext cx="8474765" cy="1567993"/>
          </a:xfrm>
          <a:prstGeom prst="rect">
            <a:avLst/>
          </a:prstGeom>
          <a:noFill/>
          <a:ln w="19050" cap="flat" cmpd="sng" algn="ctr">
            <a:solidFill>
              <a:srgbClr val="00ACD9"/>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dirty="0"/>
          </a:p>
        </p:txBody>
      </p:sp>
    </p:spTree>
    <p:extLst>
      <p:ext uri="{BB962C8B-B14F-4D97-AF65-F5344CB8AC3E}">
        <p14:creationId xmlns:p14="http://schemas.microsoft.com/office/powerpoint/2010/main" val="29260314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110024C-1A64-9295-4AD2-2A6945A7A339}"/>
              </a:ext>
            </a:extLst>
          </p:cNvPr>
          <p:cNvSpPr>
            <a:spLocks noGrp="1"/>
          </p:cNvSpPr>
          <p:nvPr>
            <p:ph type="ctrTitle"/>
          </p:nvPr>
        </p:nvSpPr>
        <p:spPr/>
        <p:txBody>
          <a:bodyPr/>
          <a:lstStyle/>
          <a:p>
            <a:r>
              <a:rPr lang="en-US" dirty="0"/>
              <a:t>Results</a:t>
            </a:r>
          </a:p>
        </p:txBody>
      </p:sp>
      <p:sp>
        <p:nvSpPr>
          <p:cNvPr id="6" name="Subtitle 5">
            <a:extLst>
              <a:ext uri="{FF2B5EF4-FFF2-40B4-BE49-F238E27FC236}">
                <a16:creationId xmlns:a16="http://schemas.microsoft.com/office/drawing/2014/main" id="{EAB500C0-76CC-B198-88F0-D90AA5129AD6}"/>
              </a:ext>
            </a:extLst>
          </p:cNvPr>
          <p:cNvSpPr>
            <a:spLocks noGrp="1"/>
          </p:cNvSpPr>
          <p:nvPr>
            <p:ph type="subTitle" idx="1"/>
          </p:nvPr>
        </p:nvSpPr>
        <p:spPr/>
        <p:txBody>
          <a:bodyPr/>
          <a:lstStyle/>
          <a:p>
            <a:endParaRPr lang="en-US" dirty="0"/>
          </a:p>
        </p:txBody>
      </p:sp>
      <p:sp>
        <p:nvSpPr>
          <p:cNvPr id="4" name="Slide Number Placeholder 3">
            <a:extLst>
              <a:ext uri="{FF2B5EF4-FFF2-40B4-BE49-F238E27FC236}">
                <a16:creationId xmlns:a16="http://schemas.microsoft.com/office/drawing/2014/main" id="{82BBE81B-5C31-7C12-1F22-8F8EB2981F46}"/>
              </a:ext>
            </a:extLst>
          </p:cNvPr>
          <p:cNvSpPr>
            <a:spLocks noGrp="1"/>
          </p:cNvSpPr>
          <p:nvPr>
            <p:ph type="sldNum" sz="quarter" idx="12"/>
          </p:nvPr>
        </p:nvSpPr>
        <p:spPr/>
        <p:txBody>
          <a:bodyPr/>
          <a:lstStyle/>
          <a:p>
            <a:fld id="{6113E31D-E2AB-40D1-8B51-AFA5AFEF393A}" type="slidenum">
              <a:rPr lang="en-US" smtClean="0"/>
              <a:t>27</a:t>
            </a:fld>
            <a:endParaRPr lang="en-US" dirty="0"/>
          </a:p>
        </p:txBody>
      </p:sp>
    </p:spTree>
    <p:extLst>
      <p:ext uri="{BB962C8B-B14F-4D97-AF65-F5344CB8AC3E}">
        <p14:creationId xmlns:p14="http://schemas.microsoft.com/office/powerpoint/2010/main" val="837375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826BC4-8167-4145-8BF7-839233C80822}"/>
              </a:ext>
            </a:extLst>
          </p:cNvPr>
          <p:cNvSpPr>
            <a:spLocks noGrp="1"/>
          </p:cNvSpPr>
          <p:nvPr>
            <p:ph type="title"/>
          </p:nvPr>
        </p:nvSpPr>
        <p:spPr/>
        <p:txBody>
          <a:bodyPr/>
          <a:lstStyle/>
          <a:p>
            <a:r>
              <a:rPr lang="en-US" dirty="0"/>
              <a:t>Conditional Probability Estimates</a:t>
            </a:r>
          </a:p>
        </p:txBody>
      </p:sp>
      <p:sp>
        <p:nvSpPr>
          <p:cNvPr id="4" name="Slide Number Placeholder 3">
            <a:extLst>
              <a:ext uri="{FF2B5EF4-FFF2-40B4-BE49-F238E27FC236}">
                <a16:creationId xmlns:a16="http://schemas.microsoft.com/office/drawing/2014/main" id="{9F2799D4-33C4-4946-A3F2-0A77E8FE157E}"/>
              </a:ext>
            </a:extLst>
          </p:cNvPr>
          <p:cNvSpPr>
            <a:spLocks noGrp="1"/>
          </p:cNvSpPr>
          <p:nvPr>
            <p:ph type="sldNum" sz="quarter" idx="12"/>
          </p:nvPr>
        </p:nvSpPr>
        <p:spPr/>
        <p:txBody>
          <a:bodyPr/>
          <a:lstStyle/>
          <a:p>
            <a:fld id="{6113E31D-E2AB-40D1-8B51-AFA5AFEF393A}" type="slidenum">
              <a:rPr lang="en-US" smtClean="0"/>
              <a:t>28</a:t>
            </a:fld>
            <a:endParaRPr lang="en-US" dirty="0"/>
          </a:p>
        </p:txBody>
      </p:sp>
      <p:pic>
        <p:nvPicPr>
          <p:cNvPr id="11" name="Picture 10">
            <a:extLst>
              <a:ext uri="{FF2B5EF4-FFF2-40B4-BE49-F238E27FC236}">
                <a16:creationId xmlns:a16="http://schemas.microsoft.com/office/drawing/2014/main" id="{FADE3C07-1286-451D-B957-EE78212FD97B}"/>
              </a:ext>
            </a:extLst>
          </p:cNvPr>
          <p:cNvPicPr>
            <a:picLocks noChangeAspect="1"/>
          </p:cNvPicPr>
          <p:nvPr/>
        </p:nvPicPr>
        <p:blipFill>
          <a:blip r:embed="rId3"/>
          <a:stretch>
            <a:fillRect/>
          </a:stretch>
        </p:blipFill>
        <p:spPr>
          <a:xfrm>
            <a:off x="64951" y="802777"/>
            <a:ext cx="3931920" cy="3909748"/>
          </a:xfrm>
          <a:prstGeom prst="rect">
            <a:avLst/>
          </a:prstGeom>
        </p:spPr>
      </p:pic>
      <p:pic>
        <p:nvPicPr>
          <p:cNvPr id="12" name="Picture 11">
            <a:extLst>
              <a:ext uri="{FF2B5EF4-FFF2-40B4-BE49-F238E27FC236}">
                <a16:creationId xmlns:a16="http://schemas.microsoft.com/office/drawing/2014/main" id="{0E15DA9D-F1E7-4E05-87DB-FF3D694C7D12}"/>
              </a:ext>
            </a:extLst>
          </p:cNvPr>
          <p:cNvPicPr>
            <a:picLocks noChangeAspect="1"/>
          </p:cNvPicPr>
          <p:nvPr/>
        </p:nvPicPr>
        <p:blipFill>
          <a:blip r:embed="rId4"/>
          <a:stretch>
            <a:fillRect/>
          </a:stretch>
        </p:blipFill>
        <p:spPr>
          <a:xfrm>
            <a:off x="4130040" y="802777"/>
            <a:ext cx="3931920" cy="3895309"/>
          </a:xfrm>
          <a:prstGeom prst="rect">
            <a:avLst/>
          </a:prstGeom>
        </p:spPr>
      </p:pic>
      <p:pic>
        <p:nvPicPr>
          <p:cNvPr id="13" name="Picture 12">
            <a:extLst>
              <a:ext uri="{FF2B5EF4-FFF2-40B4-BE49-F238E27FC236}">
                <a16:creationId xmlns:a16="http://schemas.microsoft.com/office/drawing/2014/main" id="{C28943E0-9D53-4F14-BF1D-0F8261F583BF}"/>
              </a:ext>
            </a:extLst>
          </p:cNvPr>
          <p:cNvPicPr>
            <a:picLocks noChangeAspect="1"/>
          </p:cNvPicPr>
          <p:nvPr/>
        </p:nvPicPr>
        <p:blipFill>
          <a:blip r:embed="rId5"/>
          <a:stretch>
            <a:fillRect/>
          </a:stretch>
        </p:blipFill>
        <p:spPr>
          <a:xfrm>
            <a:off x="8195129" y="802777"/>
            <a:ext cx="3931920" cy="3828448"/>
          </a:xfrm>
          <a:prstGeom prst="rect">
            <a:avLst/>
          </a:prstGeom>
        </p:spPr>
      </p:pic>
      <p:sp>
        <p:nvSpPr>
          <p:cNvPr id="14" name="TextBox 13">
            <a:extLst>
              <a:ext uri="{FF2B5EF4-FFF2-40B4-BE49-F238E27FC236}">
                <a16:creationId xmlns:a16="http://schemas.microsoft.com/office/drawing/2014/main" id="{7B8C1DDE-8810-4721-B48C-6A1BA1B7296C}"/>
              </a:ext>
            </a:extLst>
          </p:cNvPr>
          <p:cNvSpPr txBox="1"/>
          <p:nvPr/>
        </p:nvSpPr>
        <p:spPr>
          <a:xfrm>
            <a:off x="308683" y="4770025"/>
            <a:ext cx="3775637" cy="1077218"/>
          </a:xfrm>
          <a:prstGeom prst="rect">
            <a:avLst/>
          </a:prstGeom>
          <a:noFill/>
        </p:spPr>
        <p:txBody>
          <a:bodyPr wrap="square" rtlCol="0">
            <a:spAutoFit/>
          </a:bodyPr>
          <a:lstStyle/>
          <a:p>
            <a:r>
              <a:rPr lang="en-US" sz="1600" dirty="0"/>
              <a:t>Probability of reaching 1 MPa threshold when only the heater actuator is targeted, conditional on values injected to heater actuator</a:t>
            </a:r>
          </a:p>
        </p:txBody>
      </p:sp>
      <p:sp>
        <p:nvSpPr>
          <p:cNvPr id="15" name="TextBox 14">
            <a:extLst>
              <a:ext uri="{FF2B5EF4-FFF2-40B4-BE49-F238E27FC236}">
                <a16:creationId xmlns:a16="http://schemas.microsoft.com/office/drawing/2014/main" id="{E94B68A4-14B6-4A99-874D-BC687E34F8AA}"/>
              </a:ext>
            </a:extLst>
          </p:cNvPr>
          <p:cNvSpPr txBox="1"/>
          <p:nvPr/>
        </p:nvSpPr>
        <p:spPr>
          <a:xfrm>
            <a:off x="4332043" y="4770998"/>
            <a:ext cx="3775637" cy="1077218"/>
          </a:xfrm>
          <a:prstGeom prst="rect">
            <a:avLst/>
          </a:prstGeom>
          <a:noFill/>
        </p:spPr>
        <p:txBody>
          <a:bodyPr wrap="square" rtlCol="0">
            <a:spAutoFit/>
          </a:bodyPr>
          <a:lstStyle/>
          <a:p>
            <a:r>
              <a:rPr lang="en-US" sz="1600" dirty="0"/>
              <a:t>Probability of reaching 1 MPa threshold when only the sprayer actuator is targeted, conditional on values injected to sprayer actuator</a:t>
            </a:r>
          </a:p>
        </p:txBody>
      </p:sp>
      <p:sp>
        <p:nvSpPr>
          <p:cNvPr id="16" name="TextBox 15">
            <a:extLst>
              <a:ext uri="{FF2B5EF4-FFF2-40B4-BE49-F238E27FC236}">
                <a16:creationId xmlns:a16="http://schemas.microsoft.com/office/drawing/2014/main" id="{2587984B-8B53-45E5-B686-291D952A04DD}"/>
              </a:ext>
            </a:extLst>
          </p:cNvPr>
          <p:cNvSpPr txBox="1"/>
          <p:nvPr/>
        </p:nvSpPr>
        <p:spPr>
          <a:xfrm>
            <a:off x="8355403" y="4770025"/>
            <a:ext cx="3775637" cy="1077218"/>
          </a:xfrm>
          <a:prstGeom prst="rect">
            <a:avLst/>
          </a:prstGeom>
          <a:noFill/>
        </p:spPr>
        <p:txBody>
          <a:bodyPr wrap="square" rtlCol="0">
            <a:spAutoFit/>
          </a:bodyPr>
          <a:lstStyle/>
          <a:p>
            <a:r>
              <a:rPr lang="en-US" sz="1600" dirty="0"/>
              <a:t>Probability of reaching 1 MPa threshold when both actuators are targeted, conditional on values injected to both actuators</a:t>
            </a:r>
          </a:p>
        </p:txBody>
      </p:sp>
    </p:spTree>
    <p:extLst>
      <p:ext uri="{BB962C8B-B14F-4D97-AF65-F5344CB8AC3E}">
        <p14:creationId xmlns:p14="http://schemas.microsoft.com/office/powerpoint/2010/main" val="8086916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C0644F-EEE7-4B03-8C80-7C6BA3917FC7}"/>
              </a:ext>
            </a:extLst>
          </p:cNvPr>
          <p:cNvSpPr>
            <a:spLocks noGrp="1"/>
          </p:cNvSpPr>
          <p:nvPr>
            <p:ph type="title"/>
          </p:nvPr>
        </p:nvSpPr>
        <p:spPr/>
        <p:txBody>
          <a:bodyPr/>
          <a:lstStyle/>
          <a:p>
            <a:r>
              <a:rPr lang="en-US" dirty="0"/>
              <a:t>Overall Probability Estimates</a:t>
            </a:r>
          </a:p>
        </p:txBody>
      </p:sp>
      <p:sp>
        <p:nvSpPr>
          <p:cNvPr id="3" name="Content Placeholder 2">
            <a:extLst>
              <a:ext uri="{FF2B5EF4-FFF2-40B4-BE49-F238E27FC236}">
                <a16:creationId xmlns:a16="http://schemas.microsoft.com/office/drawing/2014/main" id="{32BA590E-9E74-492C-9762-F1118024E657}"/>
              </a:ext>
            </a:extLst>
          </p:cNvPr>
          <p:cNvSpPr>
            <a:spLocks noGrp="1"/>
          </p:cNvSpPr>
          <p:nvPr>
            <p:ph idx="1"/>
          </p:nvPr>
        </p:nvSpPr>
        <p:spPr>
          <a:xfrm>
            <a:off x="720648" y="1429233"/>
            <a:ext cx="5872351" cy="5301547"/>
          </a:xfrm>
        </p:spPr>
        <p:txBody>
          <a:bodyPr/>
          <a:lstStyle/>
          <a:p>
            <a:r>
              <a:rPr lang="en-US" dirty="0"/>
              <a:t>Fitted GP used to estimate overall probability of crossing 1 MPa threshold</a:t>
            </a:r>
          </a:p>
          <a:p>
            <a:pPr lvl="1"/>
            <a:r>
              <a:rPr lang="en-US" dirty="0"/>
              <a:t>Heater actuator, sprayer actuator, and both actuators targeted with 1/3 probability each</a:t>
            </a:r>
          </a:p>
          <a:p>
            <a:pPr lvl="1"/>
            <a:r>
              <a:rPr lang="en-US" dirty="0"/>
              <a:t>Values injected to targeted actuator(s) uniformly distributed on [0, 100]</a:t>
            </a:r>
          </a:p>
          <a:p>
            <a:r>
              <a:rPr lang="en-US" dirty="0"/>
              <a:t>GP surrogate function provides computationally feasible method of approximating these probabilities</a:t>
            </a:r>
          </a:p>
          <a:p>
            <a:pPr lvl="1"/>
            <a:r>
              <a:rPr lang="en-US" dirty="0"/>
              <a:t>Each iteration of the emulation takes 5 minutes to set up/stabilize + 2 minutes for attack</a:t>
            </a:r>
          </a:p>
          <a:p>
            <a:pPr lvl="1"/>
            <a:r>
              <a:rPr lang="en-US" dirty="0"/>
              <a:t>Each sample of the GP takes ~0.7 seconds (3.5 GHz processor)</a:t>
            </a:r>
          </a:p>
        </p:txBody>
      </p:sp>
      <p:sp>
        <p:nvSpPr>
          <p:cNvPr id="4" name="Slide Number Placeholder 3">
            <a:extLst>
              <a:ext uri="{FF2B5EF4-FFF2-40B4-BE49-F238E27FC236}">
                <a16:creationId xmlns:a16="http://schemas.microsoft.com/office/drawing/2014/main" id="{7BD937AF-BC64-4417-942E-B056E145C937}"/>
              </a:ext>
            </a:extLst>
          </p:cNvPr>
          <p:cNvSpPr>
            <a:spLocks noGrp="1"/>
          </p:cNvSpPr>
          <p:nvPr>
            <p:ph type="sldNum" sz="quarter" idx="12"/>
          </p:nvPr>
        </p:nvSpPr>
        <p:spPr/>
        <p:txBody>
          <a:bodyPr/>
          <a:lstStyle/>
          <a:p>
            <a:fld id="{6113E31D-E2AB-40D1-8B51-AFA5AFEF393A}" type="slidenum">
              <a:rPr lang="en-US" smtClean="0"/>
              <a:t>29</a:t>
            </a:fld>
            <a:endParaRPr lang="en-US" dirty="0"/>
          </a:p>
        </p:txBody>
      </p:sp>
      <p:pic>
        <p:nvPicPr>
          <p:cNvPr id="10" name="Picture 9">
            <a:extLst>
              <a:ext uri="{FF2B5EF4-FFF2-40B4-BE49-F238E27FC236}">
                <a16:creationId xmlns:a16="http://schemas.microsoft.com/office/drawing/2014/main" id="{7D3FAC32-8085-423D-84C1-4F012A356E69}"/>
              </a:ext>
            </a:extLst>
          </p:cNvPr>
          <p:cNvPicPr>
            <a:picLocks noChangeAspect="1"/>
          </p:cNvPicPr>
          <p:nvPr/>
        </p:nvPicPr>
        <p:blipFill>
          <a:blip r:embed="rId3"/>
          <a:stretch>
            <a:fillRect/>
          </a:stretch>
        </p:blipFill>
        <p:spPr>
          <a:xfrm>
            <a:off x="6769151" y="802777"/>
            <a:ext cx="4009897" cy="5928003"/>
          </a:xfrm>
          <a:prstGeom prst="rect">
            <a:avLst/>
          </a:prstGeom>
        </p:spPr>
      </p:pic>
    </p:spTree>
    <p:extLst>
      <p:ext uri="{BB962C8B-B14F-4D97-AF65-F5344CB8AC3E}">
        <p14:creationId xmlns:p14="http://schemas.microsoft.com/office/powerpoint/2010/main" val="43862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A37522-49FB-46A7-AD8B-9DFC1B276133}"/>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26D44572-DA87-44C8-B02A-E6CE551F57E4}"/>
              </a:ext>
            </a:extLst>
          </p:cNvPr>
          <p:cNvSpPr>
            <a:spLocks noGrp="1"/>
          </p:cNvSpPr>
          <p:nvPr>
            <p:ph idx="1"/>
          </p:nvPr>
        </p:nvSpPr>
        <p:spPr>
          <a:xfrm>
            <a:off x="720648" y="1429233"/>
            <a:ext cx="10058400" cy="5068995"/>
          </a:xfrm>
        </p:spPr>
        <p:txBody>
          <a:bodyPr/>
          <a:lstStyle/>
          <a:p>
            <a:r>
              <a:rPr lang="en-US" dirty="0"/>
              <a:t>Uncertainty quantification for cyber-physical pressurized water reactor experiments (McKenzie et al. 2020) [1]</a:t>
            </a:r>
          </a:p>
          <a:p>
            <a:pPr marL="749793" lvl="1" indent="-457200">
              <a:buFont typeface="+mj-lt"/>
              <a:buAutoNum type="arabicPeriod"/>
            </a:pPr>
            <a:r>
              <a:rPr lang="en-US" dirty="0"/>
              <a:t>Background and system description</a:t>
            </a:r>
          </a:p>
          <a:p>
            <a:pPr marL="749793" lvl="1" indent="-457200">
              <a:buFont typeface="+mj-lt"/>
              <a:buAutoNum type="arabicPeriod"/>
            </a:pPr>
            <a:r>
              <a:rPr lang="en-US" dirty="0"/>
              <a:t>Research problem and uncertainty quantification approach</a:t>
            </a:r>
          </a:p>
          <a:p>
            <a:pPr marL="749793" lvl="1" indent="-457200">
              <a:buFont typeface="+mj-lt"/>
              <a:buAutoNum type="arabicPeriod"/>
            </a:pPr>
            <a:r>
              <a:rPr lang="en-US" dirty="0"/>
              <a:t>Kernel smoothing and Gaussian process approaches</a:t>
            </a:r>
          </a:p>
          <a:p>
            <a:pPr marL="749793" lvl="1" indent="-457200">
              <a:buFont typeface="+mj-lt"/>
              <a:buAutoNum type="arabicPeriod"/>
            </a:pPr>
            <a:r>
              <a:rPr lang="en-US" dirty="0"/>
              <a:t>Results</a:t>
            </a:r>
          </a:p>
          <a:p>
            <a:pPr marL="749793" lvl="1" indent="-457200">
              <a:buFont typeface="+mj-lt"/>
              <a:buAutoNum type="arabicPeriod"/>
            </a:pPr>
            <a:r>
              <a:rPr lang="en-US" dirty="0"/>
              <a:t>Discussion and impacts</a:t>
            </a:r>
          </a:p>
          <a:p>
            <a:pPr marL="749793" lvl="1" indent="-457200">
              <a:buFont typeface="+mj-lt"/>
              <a:buAutoNum type="arabicPeriod"/>
            </a:pPr>
            <a:endParaRPr lang="en-US" dirty="0"/>
          </a:p>
          <a:p>
            <a:pPr marL="749793" lvl="1" indent="-457200">
              <a:buFont typeface="+mj-lt"/>
              <a:buAutoNum type="arabicPeriod"/>
            </a:pPr>
            <a:endParaRPr lang="en-US" dirty="0"/>
          </a:p>
        </p:txBody>
      </p:sp>
      <p:sp>
        <p:nvSpPr>
          <p:cNvPr id="4" name="Slide Number Placeholder 3">
            <a:extLst>
              <a:ext uri="{FF2B5EF4-FFF2-40B4-BE49-F238E27FC236}">
                <a16:creationId xmlns:a16="http://schemas.microsoft.com/office/drawing/2014/main" id="{540EDC49-E204-439F-BBF0-D433D9FD905E}"/>
              </a:ext>
            </a:extLst>
          </p:cNvPr>
          <p:cNvSpPr>
            <a:spLocks noGrp="1"/>
          </p:cNvSpPr>
          <p:nvPr>
            <p:ph type="sldNum" sz="quarter" idx="12"/>
          </p:nvPr>
        </p:nvSpPr>
        <p:spPr/>
        <p:txBody>
          <a:bodyPr/>
          <a:lstStyle/>
          <a:p>
            <a:fld id="{6113E31D-E2AB-40D1-8B51-AFA5AFEF393A}" type="slidenum">
              <a:rPr lang="en-US" smtClean="0"/>
              <a:t>3</a:t>
            </a:fld>
            <a:endParaRPr lang="en-US" dirty="0"/>
          </a:p>
        </p:txBody>
      </p:sp>
    </p:spTree>
    <p:extLst>
      <p:ext uri="{BB962C8B-B14F-4D97-AF65-F5344CB8AC3E}">
        <p14:creationId xmlns:p14="http://schemas.microsoft.com/office/powerpoint/2010/main" val="1576422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110024C-1A64-9295-4AD2-2A6945A7A339}"/>
              </a:ext>
            </a:extLst>
          </p:cNvPr>
          <p:cNvSpPr>
            <a:spLocks noGrp="1"/>
          </p:cNvSpPr>
          <p:nvPr>
            <p:ph type="ctrTitle"/>
          </p:nvPr>
        </p:nvSpPr>
        <p:spPr/>
        <p:txBody>
          <a:bodyPr/>
          <a:lstStyle/>
          <a:p>
            <a:r>
              <a:rPr lang="en-US" dirty="0"/>
              <a:t>Discussion and Impacts</a:t>
            </a:r>
          </a:p>
        </p:txBody>
      </p:sp>
      <p:sp>
        <p:nvSpPr>
          <p:cNvPr id="6" name="Subtitle 5">
            <a:extLst>
              <a:ext uri="{FF2B5EF4-FFF2-40B4-BE49-F238E27FC236}">
                <a16:creationId xmlns:a16="http://schemas.microsoft.com/office/drawing/2014/main" id="{EAB500C0-76CC-B198-88F0-D90AA5129AD6}"/>
              </a:ext>
            </a:extLst>
          </p:cNvPr>
          <p:cNvSpPr>
            <a:spLocks noGrp="1"/>
          </p:cNvSpPr>
          <p:nvPr>
            <p:ph type="subTitle" idx="1"/>
          </p:nvPr>
        </p:nvSpPr>
        <p:spPr/>
        <p:txBody>
          <a:bodyPr/>
          <a:lstStyle/>
          <a:p>
            <a:endParaRPr lang="en-US" dirty="0"/>
          </a:p>
        </p:txBody>
      </p:sp>
      <p:sp>
        <p:nvSpPr>
          <p:cNvPr id="4" name="Slide Number Placeholder 3">
            <a:extLst>
              <a:ext uri="{FF2B5EF4-FFF2-40B4-BE49-F238E27FC236}">
                <a16:creationId xmlns:a16="http://schemas.microsoft.com/office/drawing/2014/main" id="{82BBE81B-5C31-7C12-1F22-8F8EB2981F46}"/>
              </a:ext>
            </a:extLst>
          </p:cNvPr>
          <p:cNvSpPr>
            <a:spLocks noGrp="1"/>
          </p:cNvSpPr>
          <p:nvPr>
            <p:ph type="sldNum" sz="quarter" idx="12"/>
          </p:nvPr>
        </p:nvSpPr>
        <p:spPr/>
        <p:txBody>
          <a:bodyPr/>
          <a:lstStyle/>
          <a:p>
            <a:fld id="{6113E31D-E2AB-40D1-8B51-AFA5AFEF393A}" type="slidenum">
              <a:rPr lang="en-US" smtClean="0"/>
              <a:t>30</a:t>
            </a:fld>
            <a:endParaRPr lang="en-US" dirty="0"/>
          </a:p>
        </p:txBody>
      </p:sp>
    </p:spTree>
    <p:extLst>
      <p:ext uri="{BB962C8B-B14F-4D97-AF65-F5344CB8AC3E}">
        <p14:creationId xmlns:p14="http://schemas.microsoft.com/office/powerpoint/2010/main" val="2557952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0D4F06-3017-45B0-9AC7-2662BA70542F}"/>
              </a:ext>
            </a:extLst>
          </p:cNvPr>
          <p:cNvSpPr>
            <a:spLocks noGrp="1"/>
          </p:cNvSpPr>
          <p:nvPr>
            <p:ph type="title"/>
          </p:nvPr>
        </p:nvSpPr>
        <p:spPr/>
        <p:txBody>
          <a:bodyPr/>
          <a:lstStyle/>
          <a:p>
            <a:r>
              <a:rPr lang="en-US" dirty="0"/>
              <a:t>Methodological Extensions</a:t>
            </a:r>
          </a:p>
        </p:txBody>
      </p:sp>
      <p:sp>
        <p:nvSpPr>
          <p:cNvPr id="3" name="Content Placeholder 2">
            <a:extLst>
              <a:ext uri="{FF2B5EF4-FFF2-40B4-BE49-F238E27FC236}">
                <a16:creationId xmlns:a16="http://schemas.microsoft.com/office/drawing/2014/main" id="{0D50875E-EEEA-4856-ACE9-575CEFBBDF07}"/>
              </a:ext>
            </a:extLst>
          </p:cNvPr>
          <p:cNvSpPr>
            <a:spLocks noGrp="1"/>
          </p:cNvSpPr>
          <p:nvPr>
            <p:ph idx="1"/>
          </p:nvPr>
        </p:nvSpPr>
        <p:spPr>
          <a:xfrm>
            <a:off x="720648" y="1429233"/>
            <a:ext cx="10058400" cy="5278160"/>
          </a:xfrm>
        </p:spPr>
        <p:txBody>
          <a:bodyPr>
            <a:normAutofit/>
          </a:bodyPr>
          <a:lstStyle/>
          <a:p>
            <a:r>
              <a:rPr lang="en-US" dirty="0"/>
              <a:t>Investigation of analytical methods other than GPs</a:t>
            </a:r>
          </a:p>
          <a:p>
            <a:pPr lvl="1"/>
            <a:r>
              <a:rPr lang="en-US" dirty="0"/>
              <a:t>Constrained kernel smoothing + bootstrapping for binary outcomes</a:t>
            </a:r>
          </a:p>
          <a:p>
            <a:r>
              <a:rPr lang="en-US" dirty="0"/>
              <a:t>Alternative forms of GP model</a:t>
            </a:r>
          </a:p>
          <a:p>
            <a:pPr lvl="1"/>
            <a:r>
              <a:rPr lang="en-US" b="1" dirty="0"/>
              <a:t>Problem</a:t>
            </a:r>
            <a:r>
              <a:rPr lang="en-US" dirty="0"/>
              <a:t>: Results show some evidence of overfitting</a:t>
            </a:r>
          </a:p>
          <a:p>
            <a:pPr lvl="2"/>
            <a:r>
              <a:rPr lang="en-US" sz="1800" dirty="0"/>
              <a:t>Indicates that estimate uncertainty may be under-quantified, increasing bias in estimates</a:t>
            </a:r>
          </a:p>
          <a:p>
            <a:pPr lvl="1"/>
            <a:r>
              <a:rPr lang="en-US" b="1" dirty="0"/>
              <a:t>Potential solutions</a:t>
            </a:r>
            <a:r>
              <a:rPr lang="en-US" dirty="0"/>
              <a:t>:</a:t>
            </a:r>
          </a:p>
          <a:p>
            <a:pPr lvl="2"/>
            <a:r>
              <a:rPr lang="en-US" sz="1800" dirty="0"/>
              <a:t>Adaptive sampling to focus on regions where overfitting appears to have occurred</a:t>
            </a:r>
            <a:endParaRPr lang="en-US" sz="1800" b="1" dirty="0"/>
          </a:p>
          <a:p>
            <a:pPr lvl="2"/>
            <a:r>
              <a:rPr lang="en-US" sz="1800" dirty="0"/>
              <a:t>Impose constraints such as monotonicity where justified</a:t>
            </a:r>
          </a:p>
          <a:p>
            <a:pPr lvl="2"/>
            <a:r>
              <a:rPr lang="en-US" sz="1800" dirty="0"/>
              <a:t>Alternative priors to “force” greater prediction uncertainty (last resort)</a:t>
            </a:r>
          </a:p>
          <a:p>
            <a:r>
              <a:rPr lang="en-US" dirty="0"/>
              <a:t>Alternative sampling methodologies to boost overall UQ/GP efficiency</a:t>
            </a:r>
          </a:p>
          <a:p>
            <a:r>
              <a:rPr lang="en-US" dirty="0"/>
              <a:t>Extension to real-valued outcomes</a:t>
            </a:r>
          </a:p>
          <a:p>
            <a:pPr lvl="1"/>
            <a:r>
              <a:rPr lang="en-US" b="1" dirty="0"/>
              <a:t>Problem</a:t>
            </a:r>
            <a:r>
              <a:rPr lang="en-US" dirty="0"/>
              <a:t>: Fat-tailed distributions for some real-valued outcomes complicate asymptotics</a:t>
            </a:r>
          </a:p>
          <a:p>
            <a:pPr lvl="1"/>
            <a:r>
              <a:rPr lang="en-US" dirty="0"/>
              <a:t>Requires more explicit modeling of outcome distributions, which can be more difficult to work with computationally/numerically </a:t>
            </a:r>
          </a:p>
        </p:txBody>
      </p:sp>
      <p:sp>
        <p:nvSpPr>
          <p:cNvPr id="4" name="Slide Number Placeholder 3">
            <a:extLst>
              <a:ext uri="{FF2B5EF4-FFF2-40B4-BE49-F238E27FC236}">
                <a16:creationId xmlns:a16="http://schemas.microsoft.com/office/drawing/2014/main" id="{B4793833-8F2C-4895-A86F-4EF431878B20}"/>
              </a:ext>
            </a:extLst>
          </p:cNvPr>
          <p:cNvSpPr>
            <a:spLocks noGrp="1"/>
          </p:cNvSpPr>
          <p:nvPr>
            <p:ph type="sldNum" sz="quarter" idx="12"/>
          </p:nvPr>
        </p:nvSpPr>
        <p:spPr/>
        <p:txBody>
          <a:bodyPr/>
          <a:lstStyle/>
          <a:p>
            <a:fld id="{6113E31D-E2AB-40D1-8B51-AFA5AFEF393A}" type="slidenum">
              <a:rPr lang="en-US" smtClean="0"/>
              <a:t>31</a:t>
            </a:fld>
            <a:endParaRPr lang="en-US" dirty="0"/>
          </a:p>
        </p:txBody>
      </p:sp>
    </p:spTree>
    <p:extLst>
      <p:ext uri="{BB962C8B-B14F-4D97-AF65-F5344CB8AC3E}">
        <p14:creationId xmlns:p14="http://schemas.microsoft.com/office/powerpoint/2010/main" val="3433775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81879-CBC7-4EAE-98BE-9B40A3C6D5B0}"/>
              </a:ext>
            </a:extLst>
          </p:cNvPr>
          <p:cNvSpPr>
            <a:spLocks noGrp="1"/>
          </p:cNvSpPr>
          <p:nvPr>
            <p:ph type="title"/>
          </p:nvPr>
        </p:nvSpPr>
        <p:spPr/>
        <p:txBody>
          <a:bodyPr/>
          <a:lstStyle/>
          <a:p>
            <a:r>
              <a:rPr lang="en-US" dirty="0"/>
              <a:t>Impacts</a:t>
            </a:r>
          </a:p>
        </p:txBody>
      </p:sp>
      <p:sp>
        <p:nvSpPr>
          <p:cNvPr id="3" name="Content Placeholder 2">
            <a:extLst>
              <a:ext uri="{FF2B5EF4-FFF2-40B4-BE49-F238E27FC236}">
                <a16:creationId xmlns:a16="http://schemas.microsoft.com/office/drawing/2014/main" id="{DA8BCC08-6396-4900-8FD1-E9A6F8048B1F}"/>
              </a:ext>
            </a:extLst>
          </p:cNvPr>
          <p:cNvSpPr>
            <a:spLocks noGrp="1"/>
          </p:cNvSpPr>
          <p:nvPr>
            <p:ph idx="1"/>
          </p:nvPr>
        </p:nvSpPr>
        <p:spPr>
          <a:xfrm>
            <a:off x="720648" y="1429233"/>
            <a:ext cx="10058400" cy="5428767"/>
          </a:xfrm>
        </p:spPr>
        <p:txBody>
          <a:bodyPr/>
          <a:lstStyle/>
          <a:p>
            <a:r>
              <a:rPr lang="en-US" dirty="0"/>
              <a:t>Lessons learned and informing UQ cyber emulation analyses for other applications</a:t>
            </a:r>
          </a:p>
          <a:p>
            <a:pPr lvl="1"/>
            <a:r>
              <a:rPr lang="en-US" dirty="0"/>
              <a:t>Assumptions supporting asymptotics may not be valid for real-valued outcomes. Methods that avoid asymptotics are preferable (possibly necessary). Candidates include Gaussian processes and bootstrapping.</a:t>
            </a:r>
          </a:p>
          <a:p>
            <a:pPr lvl="1"/>
            <a:r>
              <a:rPr lang="en-US" dirty="0"/>
              <a:t>Reframing outcomes can be useful to avoid difficult distributional assumptions and simplify analysis</a:t>
            </a:r>
          </a:p>
          <a:p>
            <a:pPr lvl="2"/>
            <a:r>
              <a:rPr lang="en-US" sz="1800" dirty="0"/>
              <a:t>E.g., can real-valued outcomes be transformed into binary/categorical indicators and still capture important information?</a:t>
            </a:r>
          </a:p>
          <a:p>
            <a:r>
              <a:rPr lang="en-US" dirty="0"/>
              <a:t>This proof-of-concept model was extended to be more representative of actual PWR systems, directly useful to DOE-NE sponsor</a:t>
            </a:r>
          </a:p>
          <a:p>
            <a:pPr lvl="1"/>
            <a:r>
              <a:rPr lang="en-US" dirty="0"/>
              <a:t>Consider intrusion detection/prevention systems on SCADA network</a:t>
            </a:r>
          </a:p>
          <a:p>
            <a:pPr lvl="1"/>
            <a:r>
              <a:rPr lang="en-US" dirty="0"/>
              <a:t>Utilize previous threat/vulnerability analyses and intelligence to develop more sophisticated/realistic distribution of attacks</a:t>
            </a:r>
          </a:p>
        </p:txBody>
      </p:sp>
      <p:sp>
        <p:nvSpPr>
          <p:cNvPr id="4" name="Slide Number Placeholder 3">
            <a:extLst>
              <a:ext uri="{FF2B5EF4-FFF2-40B4-BE49-F238E27FC236}">
                <a16:creationId xmlns:a16="http://schemas.microsoft.com/office/drawing/2014/main" id="{47B24BDF-C3B7-4523-B695-A974F1C46E08}"/>
              </a:ext>
            </a:extLst>
          </p:cNvPr>
          <p:cNvSpPr>
            <a:spLocks noGrp="1"/>
          </p:cNvSpPr>
          <p:nvPr>
            <p:ph type="sldNum" sz="quarter" idx="12"/>
          </p:nvPr>
        </p:nvSpPr>
        <p:spPr/>
        <p:txBody>
          <a:bodyPr/>
          <a:lstStyle/>
          <a:p>
            <a:fld id="{6113E31D-E2AB-40D1-8B51-AFA5AFEF393A}" type="slidenum">
              <a:rPr lang="en-US" smtClean="0"/>
              <a:t>32</a:t>
            </a:fld>
            <a:endParaRPr lang="en-US" dirty="0"/>
          </a:p>
        </p:txBody>
      </p:sp>
    </p:spTree>
    <p:extLst>
      <p:ext uri="{BB962C8B-B14F-4D97-AF65-F5344CB8AC3E}">
        <p14:creationId xmlns:p14="http://schemas.microsoft.com/office/powerpoint/2010/main" val="1515938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99C5A6-C162-49C7-B98B-EF565F4B8BED}"/>
              </a:ext>
            </a:extLst>
          </p:cNvPr>
          <p:cNvSpPr>
            <a:spLocks noGrp="1"/>
          </p:cNvSpPr>
          <p:nvPr>
            <p:ph type="title"/>
          </p:nvPr>
        </p:nvSpPr>
        <p:spPr/>
        <p:txBody>
          <a:bodyPr/>
          <a:lstStyle/>
          <a:p>
            <a:r>
              <a:rPr lang="en-US" dirty="0"/>
              <a:t>Acknowledgements</a:t>
            </a:r>
          </a:p>
        </p:txBody>
      </p:sp>
      <p:sp>
        <p:nvSpPr>
          <p:cNvPr id="3" name="Content Placeholder 2">
            <a:extLst>
              <a:ext uri="{FF2B5EF4-FFF2-40B4-BE49-F238E27FC236}">
                <a16:creationId xmlns:a16="http://schemas.microsoft.com/office/drawing/2014/main" id="{7579C917-3908-4957-A285-CF03DD4F7EF5}"/>
              </a:ext>
            </a:extLst>
          </p:cNvPr>
          <p:cNvSpPr>
            <a:spLocks noGrp="1"/>
          </p:cNvSpPr>
          <p:nvPr>
            <p:ph idx="1"/>
          </p:nvPr>
        </p:nvSpPr>
        <p:spPr/>
        <p:txBody>
          <a:bodyPr/>
          <a:lstStyle/>
          <a:p>
            <a:r>
              <a:rPr lang="en-US" dirty="0"/>
              <a:t>Thanks to Eric Vugrin, Robert Bruneau, Meg Galiardi, Amanda Gonzales, Jamie Thorpe, Ray Fasano, Tim Ortiz, and Ryan Kao</a:t>
            </a:r>
          </a:p>
          <a:p>
            <a:r>
              <a:rPr lang="en-US" dirty="0"/>
              <a:t>Work made possible by funding from DOE-NE Cyber Security for Nuclear Facilities</a:t>
            </a:r>
          </a:p>
        </p:txBody>
      </p:sp>
      <p:sp>
        <p:nvSpPr>
          <p:cNvPr id="4" name="Slide Number Placeholder 3">
            <a:extLst>
              <a:ext uri="{FF2B5EF4-FFF2-40B4-BE49-F238E27FC236}">
                <a16:creationId xmlns:a16="http://schemas.microsoft.com/office/drawing/2014/main" id="{99B18A81-61A9-46B5-B546-D6D3962A6A71}"/>
              </a:ext>
            </a:extLst>
          </p:cNvPr>
          <p:cNvSpPr>
            <a:spLocks noGrp="1"/>
          </p:cNvSpPr>
          <p:nvPr>
            <p:ph type="sldNum" sz="quarter" idx="12"/>
          </p:nvPr>
        </p:nvSpPr>
        <p:spPr/>
        <p:txBody>
          <a:bodyPr/>
          <a:lstStyle/>
          <a:p>
            <a:fld id="{6113E31D-E2AB-40D1-8B51-AFA5AFEF393A}" type="slidenum">
              <a:rPr lang="en-US" smtClean="0"/>
              <a:t>33</a:t>
            </a:fld>
            <a:endParaRPr lang="en-US" dirty="0"/>
          </a:p>
        </p:txBody>
      </p:sp>
    </p:spTree>
    <p:extLst>
      <p:ext uri="{BB962C8B-B14F-4D97-AF65-F5344CB8AC3E}">
        <p14:creationId xmlns:p14="http://schemas.microsoft.com/office/powerpoint/2010/main" val="4239084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495637-A7D7-44CB-861D-601C5BC5A59E}"/>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901D334F-C496-46EA-9081-D29EFE1E005F}"/>
              </a:ext>
            </a:extLst>
          </p:cNvPr>
          <p:cNvSpPr>
            <a:spLocks noGrp="1"/>
          </p:cNvSpPr>
          <p:nvPr>
            <p:ph idx="1"/>
          </p:nvPr>
        </p:nvSpPr>
        <p:spPr>
          <a:xfrm>
            <a:off x="720648" y="1429233"/>
            <a:ext cx="10058400" cy="5369600"/>
          </a:xfrm>
        </p:spPr>
        <p:txBody>
          <a:bodyPr>
            <a:normAutofit/>
          </a:bodyPr>
          <a:lstStyle/>
          <a:p>
            <a:r>
              <a:rPr lang="en-US" dirty="0"/>
              <a:t>[1] McKenzie, T., Tarman, T., and Lamb, C., 2020. “Uncertainty quantification for cyber-physical PWR experiments”. </a:t>
            </a:r>
            <a:r>
              <a:rPr lang="en-US" i="1" dirty="0"/>
              <a:t>Proceedings of the 28</a:t>
            </a:r>
            <a:r>
              <a:rPr lang="en-US" i="1" baseline="30000" dirty="0"/>
              <a:t>th</a:t>
            </a:r>
            <a:r>
              <a:rPr lang="en-US" i="1" dirty="0"/>
              <a:t> Annual International Conference on Nuclear Engineering.</a:t>
            </a:r>
            <a:endParaRPr lang="en-US" dirty="0"/>
          </a:p>
          <a:p>
            <a:r>
              <a:rPr lang="en-US" dirty="0"/>
              <a:t>[2] Sandia National Laboratories, 2019. </a:t>
            </a:r>
            <a:r>
              <a:rPr lang="pt-BR" dirty="0">
                <a:hlinkClick r:id="rId2"/>
              </a:rPr>
              <a:t>SCEPTRE: SCADA as a Platform</a:t>
            </a:r>
            <a:r>
              <a:rPr lang="pt-BR" dirty="0"/>
              <a:t>.</a:t>
            </a:r>
            <a:endParaRPr lang="en-US" dirty="0"/>
          </a:p>
          <a:p>
            <a:r>
              <a:rPr lang="en-US" dirty="0"/>
              <a:t>[3] Nuclear Energy Institute, 2022. </a:t>
            </a:r>
            <a:r>
              <a:rPr lang="en-US" dirty="0">
                <a:hlinkClick r:id="rId3"/>
              </a:rPr>
              <a:t>U.S. Nuclear Operating Plant Basic Information</a:t>
            </a:r>
            <a:r>
              <a:rPr lang="en-US" dirty="0"/>
              <a:t>.</a:t>
            </a:r>
          </a:p>
          <a:p>
            <a:r>
              <a:rPr lang="en-US" dirty="0"/>
              <a:t>[4] Cai, T., Low, M., and Xia, Y., 2013. “Adaptive confidence intervals for regression functions under shape constraints”. </a:t>
            </a:r>
            <a:r>
              <a:rPr lang="en-US" i="1" dirty="0"/>
              <a:t>The Annals of Statistics</a:t>
            </a:r>
            <a:r>
              <a:rPr lang="en-US" dirty="0"/>
              <a:t>, </a:t>
            </a:r>
            <a:r>
              <a:rPr lang="en-US" b="1" i="1" dirty="0"/>
              <a:t>41</a:t>
            </a:r>
            <a:r>
              <a:rPr lang="en-US" dirty="0"/>
              <a:t>(2), pp. 722-750.</a:t>
            </a:r>
          </a:p>
          <a:p>
            <a:r>
              <a:rPr lang="en-US" dirty="0"/>
              <a:t>[5] Allison, P., 2009. “Fixed effects regression models”. SAGE Publications.</a:t>
            </a:r>
          </a:p>
          <a:p>
            <a:r>
              <a:rPr lang="en-US" dirty="0"/>
              <a:t>[6] Gelman, A., et al., 2006. “Prior distributions for variance parameters in hierarchical models (comment on article by Browne and Draper)”. </a:t>
            </a:r>
            <a:r>
              <a:rPr lang="en-US" i="1" dirty="0"/>
              <a:t>Bayesian Analysis</a:t>
            </a:r>
            <a:r>
              <a:rPr lang="en-US" dirty="0"/>
              <a:t>, </a:t>
            </a:r>
            <a:r>
              <a:rPr lang="en-US" b="1" i="1" dirty="0"/>
              <a:t>1</a:t>
            </a:r>
            <a:r>
              <a:rPr lang="en-US" dirty="0"/>
              <a:t>(3), pp. 515-534.</a:t>
            </a:r>
          </a:p>
          <a:p>
            <a:r>
              <a:rPr lang="en-US" dirty="0"/>
              <a:t>[7] Stan Development Team, 2018. “RStan: The R interface to Stan”. R package version 2.18.2.</a:t>
            </a:r>
          </a:p>
        </p:txBody>
      </p:sp>
      <p:sp>
        <p:nvSpPr>
          <p:cNvPr id="4" name="Slide Number Placeholder 3">
            <a:extLst>
              <a:ext uri="{FF2B5EF4-FFF2-40B4-BE49-F238E27FC236}">
                <a16:creationId xmlns:a16="http://schemas.microsoft.com/office/drawing/2014/main" id="{FF3617A4-3612-42A4-BA81-FE0B8D328F73}"/>
              </a:ext>
            </a:extLst>
          </p:cNvPr>
          <p:cNvSpPr>
            <a:spLocks noGrp="1"/>
          </p:cNvSpPr>
          <p:nvPr>
            <p:ph type="sldNum" sz="quarter" idx="12"/>
          </p:nvPr>
        </p:nvSpPr>
        <p:spPr/>
        <p:txBody>
          <a:bodyPr/>
          <a:lstStyle/>
          <a:p>
            <a:fld id="{6113E31D-E2AB-40D1-8B51-AFA5AFEF393A}" type="slidenum">
              <a:rPr lang="en-US" smtClean="0"/>
              <a:t>34</a:t>
            </a:fld>
            <a:endParaRPr lang="en-US" dirty="0"/>
          </a:p>
        </p:txBody>
      </p:sp>
    </p:spTree>
    <p:extLst>
      <p:ext uri="{BB962C8B-B14F-4D97-AF65-F5344CB8AC3E}">
        <p14:creationId xmlns:p14="http://schemas.microsoft.com/office/powerpoint/2010/main" val="1617855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FF2B802-EB16-8941-1E94-87B7E91AEA1F}"/>
              </a:ext>
            </a:extLst>
          </p:cNvPr>
          <p:cNvSpPr>
            <a:spLocks noGrp="1"/>
          </p:cNvSpPr>
          <p:nvPr>
            <p:ph type="ctrTitle"/>
          </p:nvPr>
        </p:nvSpPr>
        <p:spPr/>
        <p:txBody>
          <a:bodyPr/>
          <a:lstStyle/>
          <a:p>
            <a:r>
              <a:rPr lang="en-US" dirty="0"/>
              <a:t>Comments/Questions</a:t>
            </a:r>
          </a:p>
        </p:txBody>
      </p:sp>
      <p:sp>
        <p:nvSpPr>
          <p:cNvPr id="6" name="Subtitle 5">
            <a:extLst>
              <a:ext uri="{FF2B5EF4-FFF2-40B4-BE49-F238E27FC236}">
                <a16:creationId xmlns:a16="http://schemas.microsoft.com/office/drawing/2014/main" id="{03FE0FD1-1BE4-D18A-6A3C-49FD5665C16E}"/>
              </a:ext>
            </a:extLst>
          </p:cNvPr>
          <p:cNvSpPr>
            <a:spLocks noGrp="1"/>
          </p:cNvSpPr>
          <p:nvPr>
            <p:ph type="subTitle" idx="1"/>
          </p:nvPr>
        </p:nvSpPr>
        <p:spPr/>
        <p:txBody>
          <a:bodyPr/>
          <a:lstStyle/>
          <a:p>
            <a:endParaRPr lang="en-US" dirty="0"/>
          </a:p>
        </p:txBody>
      </p:sp>
      <p:sp>
        <p:nvSpPr>
          <p:cNvPr id="4" name="Slide Number Placeholder 3">
            <a:extLst>
              <a:ext uri="{FF2B5EF4-FFF2-40B4-BE49-F238E27FC236}">
                <a16:creationId xmlns:a16="http://schemas.microsoft.com/office/drawing/2014/main" id="{C6D3D48B-830B-ECE3-68F5-ACF27CD8E498}"/>
              </a:ext>
            </a:extLst>
          </p:cNvPr>
          <p:cNvSpPr>
            <a:spLocks noGrp="1"/>
          </p:cNvSpPr>
          <p:nvPr>
            <p:ph type="sldNum" sz="quarter" idx="12"/>
          </p:nvPr>
        </p:nvSpPr>
        <p:spPr/>
        <p:txBody>
          <a:bodyPr/>
          <a:lstStyle/>
          <a:p>
            <a:fld id="{6113E31D-E2AB-40D1-8B51-AFA5AFEF393A}" type="slidenum">
              <a:rPr lang="en-US" smtClean="0"/>
              <a:t>35</a:t>
            </a:fld>
            <a:endParaRPr lang="en-US" dirty="0"/>
          </a:p>
        </p:txBody>
      </p:sp>
    </p:spTree>
    <p:extLst>
      <p:ext uri="{BB962C8B-B14F-4D97-AF65-F5344CB8AC3E}">
        <p14:creationId xmlns:p14="http://schemas.microsoft.com/office/powerpoint/2010/main" val="50138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FF2B802-EB16-8941-1E94-87B7E91AEA1F}"/>
              </a:ext>
            </a:extLst>
          </p:cNvPr>
          <p:cNvSpPr>
            <a:spLocks noGrp="1"/>
          </p:cNvSpPr>
          <p:nvPr>
            <p:ph type="ctrTitle"/>
          </p:nvPr>
        </p:nvSpPr>
        <p:spPr/>
        <p:txBody>
          <a:bodyPr/>
          <a:lstStyle/>
          <a:p>
            <a:r>
              <a:rPr lang="en-US" dirty="0"/>
              <a:t>Backup Slides</a:t>
            </a:r>
          </a:p>
        </p:txBody>
      </p:sp>
      <p:sp>
        <p:nvSpPr>
          <p:cNvPr id="6" name="Subtitle 5">
            <a:extLst>
              <a:ext uri="{FF2B5EF4-FFF2-40B4-BE49-F238E27FC236}">
                <a16:creationId xmlns:a16="http://schemas.microsoft.com/office/drawing/2014/main" id="{03FE0FD1-1BE4-D18A-6A3C-49FD5665C16E}"/>
              </a:ext>
            </a:extLst>
          </p:cNvPr>
          <p:cNvSpPr>
            <a:spLocks noGrp="1"/>
          </p:cNvSpPr>
          <p:nvPr>
            <p:ph type="subTitle" idx="1"/>
          </p:nvPr>
        </p:nvSpPr>
        <p:spPr/>
        <p:txBody>
          <a:bodyPr/>
          <a:lstStyle/>
          <a:p>
            <a:endParaRPr lang="en-US" dirty="0"/>
          </a:p>
        </p:txBody>
      </p:sp>
      <p:sp>
        <p:nvSpPr>
          <p:cNvPr id="4" name="Slide Number Placeholder 3">
            <a:extLst>
              <a:ext uri="{FF2B5EF4-FFF2-40B4-BE49-F238E27FC236}">
                <a16:creationId xmlns:a16="http://schemas.microsoft.com/office/drawing/2014/main" id="{C6D3D48B-830B-ECE3-68F5-ACF27CD8E498}"/>
              </a:ext>
            </a:extLst>
          </p:cNvPr>
          <p:cNvSpPr>
            <a:spLocks noGrp="1"/>
          </p:cNvSpPr>
          <p:nvPr>
            <p:ph type="sldNum" sz="quarter" idx="12"/>
          </p:nvPr>
        </p:nvSpPr>
        <p:spPr/>
        <p:txBody>
          <a:bodyPr/>
          <a:lstStyle/>
          <a:p>
            <a:fld id="{6113E31D-E2AB-40D1-8B51-AFA5AFEF393A}" type="slidenum">
              <a:rPr lang="en-US" smtClean="0"/>
              <a:t>36</a:t>
            </a:fld>
            <a:endParaRPr lang="en-US" dirty="0"/>
          </a:p>
        </p:txBody>
      </p:sp>
    </p:spTree>
    <p:extLst>
      <p:ext uri="{BB962C8B-B14F-4D97-AF65-F5344CB8AC3E}">
        <p14:creationId xmlns:p14="http://schemas.microsoft.com/office/powerpoint/2010/main" val="3738651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87E4C7-7D35-49A6-A736-1AB8BF96948B}"/>
              </a:ext>
            </a:extLst>
          </p:cNvPr>
          <p:cNvSpPr>
            <a:spLocks noGrp="1"/>
          </p:cNvSpPr>
          <p:nvPr>
            <p:ph type="title"/>
          </p:nvPr>
        </p:nvSpPr>
        <p:spPr/>
        <p:txBody>
          <a:bodyPr/>
          <a:lstStyle/>
          <a:p>
            <a:r>
              <a:rPr lang="en-US" dirty="0"/>
              <a:t>Gaussian Process Details</a:t>
            </a:r>
          </a:p>
        </p:txBody>
      </p:sp>
      <p:sp>
        <p:nvSpPr>
          <p:cNvPr id="4" name="Slide Number Placeholder 3">
            <a:extLst>
              <a:ext uri="{FF2B5EF4-FFF2-40B4-BE49-F238E27FC236}">
                <a16:creationId xmlns:a16="http://schemas.microsoft.com/office/drawing/2014/main" id="{2B7A6FA1-1C97-4A0D-BF36-067FD439D8E4}"/>
              </a:ext>
            </a:extLst>
          </p:cNvPr>
          <p:cNvSpPr>
            <a:spLocks noGrp="1"/>
          </p:cNvSpPr>
          <p:nvPr>
            <p:ph type="sldNum" sz="quarter" idx="12"/>
          </p:nvPr>
        </p:nvSpPr>
        <p:spPr/>
        <p:txBody>
          <a:bodyPr/>
          <a:lstStyle/>
          <a:p>
            <a:fld id="{6113E31D-E2AB-40D1-8B51-AFA5AFEF393A}" type="slidenum">
              <a:rPr lang="en-US" smtClean="0"/>
              <a:t>37</a:t>
            </a:fld>
            <a:endParaRPr lang="en-US"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77C9F72D-07DB-42E4-92E5-F8FF631C167E}"/>
                  </a:ext>
                </a:extLst>
              </p:cNvPr>
              <p:cNvSpPr txBox="1"/>
              <p:nvPr/>
            </p:nvSpPr>
            <p:spPr>
              <a:xfrm>
                <a:off x="484348" y="1267120"/>
                <a:ext cx="5611652" cy="1893980"/>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r>
                  <a:rPr lang="en-US" b="0" dirty="0">
                    <a:latin typeface="Cambria Math" panose="02040503050406030204" pitchFamily="18" charset="0"/>
                  </a:rPr>
                  <a:t>Main model:</a:t>
                </a:r>
              </a:p>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𝑁</m:t>
                      </m:r>
                      <m:d>
                        <m:dPr>
                          <m:ctrlPr>
                            <a:rPr lang="en-US" b="0" i="1" smtClean="0">
                              <a:latin typeface="Cambria Math" panose="02040503050406030204" pitchFamily="18" charset="0"/>
                            </a:rPr>
                          </m:ctrlPr>
                        </m:dPr>
                        <m:e>
                          <m:r>
                            <a:rPr lang="en-US" b="0" i="1" smtClean="0">
                              <a:latin typeface="Cambria Math" panose="02040503050406030204" pitchFamily="18" charset="0"/>
                            </a:rPr>
                            <m:t>0,</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𝜃</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e>
                      </m:d>
                    </m:oMath>
                  </m:oMathPara>
                </a14:m>
                <a:endParaRPr lang="en-US" dirty="0"/>
              </a:p>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𝑁</m:t>
                      </m:r>
                      <m:d>
                        <m:dPr>
                          <m:ctrlPr>
                            <a:rPr lang="en-US" b="0" i="1" smtClean="0">
                              <a:latin typeface="Cambria Math" panose="02040503050406030204" pitchFamily="18" charset="0"/>
                            </a:rPr>
                          </m:ctrlPr>
                        </m:dPr>
                        <m:e>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 </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𝜎</m:t>
                              </m:r>
                            </m:e>
                            <m:sup>
                              <m:r>
                                <a:rPr lang="en-US" b="0" i="1" smtClean="0">
                                  <a:latin typeface="Cambria Math" panose="02040503050406030204" pitchFamily="18" charset="0"/>
                                </a:rPr>
                                <m:t>2</m:t>
                              </m:r>
                            </m:sup>
                          </m:sSup>
                          <m:r>
                            <a:rPr lang="en-US" b="0" i="1" smtClean="0">
                              <a:latin typeface="Cambria Math" panose="02040503050406030204" pitchFamily="18" charset="0"/>
                            </a:rPr>
                            <m:t>𝐼</m:t>
                          </m:r>
                        </m:e>
                      </m:d>
                    </m:oMath>
                  </m:oMathPara>
                </a14:m>
                <a:endParaRPr lang="en-US" dirty="0"/>
              </a:p>
              <a:p>
                <a:pPr algn="ctr"/>
                <a:endParaRPr lang="en-US" dirty="0"/>
              </a:p>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𝜃</m:t>
                          </m:r>
                        </m:sub>
                      </m:sSub>
                      <m:sSub>
                        <m:sSubPr>
                          <m:ctrlPr>
                            <a:rPr lang="en-US" b="0" i="1" smtClean="0">
                              <a:latin typeface="Cambria Math" panose="02040503050406030204" pitchFamily="18" charset="0"/>
                            </a:rPr>
                          </m:ctrlPr>
                        </m:sSubPr>
                        <m:e>
                          <m:d>
                            <m:dPr>
                              <m:ctrlPr>
                                <a:rPr lang="en-US" b="0" i="1" smtClean="0">
                                  <a:latin typeface="Cambria Math" panose="02040503050406030204" pitchFamily="18" charset="0"/>
                                </a:rPr>
                              </m:ctrlPr>
                            </m:dPr>
                            <m:e>
                              <m:r>
                                <a:rPr lang="en-US" b="0" i="1" smtClean="0">
                                  <a:latin typeface="Cambria Math" panose="02040503050406030204" pitchFamily="18" charset="0"/>
                                </a:rPr>
                                <m:t>𝑋</m:t>
                              </m:r>
                            </m:e>
                          </m:d>
                        </m:e>
                        <m:sub>
                          <m:r>
                            <a:rPr lang="en-US" b="0" i="1" smtClean="0">
                              <a:latin typeface="Cambria Math" panose="02040503050406030204" pitchFamily="18" charset="0"/>
                            </a:rPr>
                            <m:t>𝑖𝑗</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𝛼</m:t>
                          </m:r>
                        </m:e>
                        <m:sup>
                          <m:r>
                            <a:rPr lang="en-US" b="0" i="1" smtClean="0">
                              <a:latin typeface="Cambria Math" panose="02040503050406030204" pitchFamily="18" charset="0"/>
                            </a:rPr>
                            <m:t>2</m:t>
                          </m:r>
                        </m:sup>
                      </m:sSup>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exp</m:t>
                          </m:r>
                        </m:fName>
                        <m:e>
                          <m:d>
                            <m:dPr>
                              <m:ctrlPr>
                                <a:rPr lang="en-US" b="0" i="1" smtClean="0">
                                  <a:latin typeface="Cambria Math" panose="02040503050406030204" pitchFamily="18" charset="0"/>
                                </a:rPr>
                              </m:ctrlPr>
                            </m:dPr>
                            <m:e>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𝑗</m:t>
                                          </m:r>
                                        </m:sub>
                                      </m:sSub>
                                    </m:e>
                                  </m:d>
                                </m:e>
                                <m:sup>
                                  <m:r>
                                    <a:rPr lang="en-US" b="0" i="1" smtClean="0">
                                      <a:latin typeface="Cambria Math" panose="02040503050406030204" pitchFamily="18" charset="0"/>
                                    </a:rPr>
                                    <m:t>′</m:t>
                                  </m:r>
                                </m:sup>
                              </m:sSup>
                              <m:sSup>
                                <m:sSupPr>
                                  <m:ctrlPr>
                                    <a:rPr lang="en-US" b="0" i="1" smtClean="0">
                                      <a:latin typeface="Cambria Math" panose="02040503050406030204" pitchFamily="18" charset="0"/>
                                    </a:rPr>
                                  </m:ctrlPr>
                                </m:sSupPr>
                                <m:e>
                                  <m:r>
                                    <a:rPr lang="en-US" b="0" i="1" smtClean="0">
                                      <a:latin typeface="Cambria Math" panose="02040503050406030204" pitchFamily="18" charset="0"/>
                                    </a:rPr>
                                    <m:t>𝑃</m:t>
                                  </m:r>
                                </m:e>
                                <m:sup>
                                  <m:r>
                                    <a:rPr lang="en-US" b="0" i="1" smtClean="0">
                                      <a:latin typeface="Cambria Math" panose="02040503050406030204" pitchFamily="18" charset="0"/>
                                    </a:rPr>
                                    <m:t>−1</m:t>
                                  </m:r>
                                </m:sup>
                              </m:s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𝑗</m:t>
                                      </m:r>
                                    </m:sub>
                                  </m:sSub>
                                </m:e>
                              </m:d>
                            </m:e>
                          </m:d>
                        </m:e>
                      </m:func>
                    </m:oMath>
                  </m:oMathPara>
                </a14:m>
                <a:endParaRPr lang="en-US" dirty="0"/>
              </a:p>
            </p:txBody>
          </p:sp>
        </mc:Choice>
        <mc:Fallback xmlns="">
          <p:sp>
            <p:nvSpPr>
              <p:cNvPr id="6" name="TextBox 5">
                <a:extLst>
                  <a:ext uri="{FF2B5EF4-FFF2-40B4-BE49-F238E27FC236}">
                    <a16:creationId xmlns:a16="http://schemas.microsoft.com/office/drawing/2014/main" id="{77C9F72D-07DB-42E4-92E5-F8FF631C167E}"/>
                  </a:ext>
                </a:extLst>
              </p:cNvPr>
              <p:cNvSpPr txBox="1">
                <a:spLocks noRot="1" noChangeAspect="1" noMove="1" noResize="1" noEditPoints="1" noAdjustHandles="1" noChangeArrowheads="1" noChangeShapeType="1" noTextEdit="1"/>
              </p:cNvSpPr>
              <p:nvPr/>
            </p:nvSpPr>
            <p:spPr>
              <a:xfrm>
                <a:off x="484348" y="1267120"/>
                <a:ext cx="5611652" cy="1893980"/>
              </a:xfrm>
              <a:prstGeom prst="rect">
                <a:avLst/>
              </a:prstGeom>
              <a:blipFill>
                <a:blip r:embed="rId2"/>
                <a:stretch>
                  <a:fillRect l="-758" t="-19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646A08E0-EC86-4831-8548-63776F2E4E83}"/>
                  </a:ext>
                </a:extLst>
              </p:cNvPr>
              <p:cNvSpPr txBox="1"/>
              <p:nvPr/>
            </p:nvSpPr>
            <p:spPr>
              <a:xfrm>
                <a:off x="6239265" y="1267120"/>
                <a:ext cx="5611652" cy="3553024"/>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r>
                  <a:rPr lang="en-US" dirty="0">
                    <a:latin typeface="Cambria Math" panose="02040503050406030204" pitchFamily="18" charset="0"/>
                  </a:rPr>
                  <a:t>Inference:</a:t>
                </a:r>
                <a:endParaRPr lang="en-US" b="0" dirty="0">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𝑦</m:t>
                          </m:r>
                        </m:e>
                        <m:sup>
                          <m:r>
                            <a:rPr lang="en-US" b="0" i="1" smtClean="0">
                              <a:latin typeface="Cambria Math" panose="02040503050406030204" pitchFamily="18" charset="0"/>
                            </a:rPr>
                            <m:t>∗</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m:t>
                          </m:r>
                        </m:sup>
                      </m:sSup>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𝜃</m:t>
                      </m:r>
                      <m:r>
                        <a:rPr lang="en-US" b="0" i="1" smtClean="0">
                          <a:latin typeface="Cambria Math" panose="02040503050406030204" pitchFamily="18" charset="0"/>
                        </a:rPr>
                        <m:t>,</m:t>
                      </m:r>
                      <m:r>
                        <a:rPr lang="en-US" b="0" i="1" smtClean="0">
                          <a:latin typeface="Cambria Math" panose="02040503050406030204" pitchFamily="18" charset="0"/>
                        </a:rPr>
                        <m:t>𝜎</m:t>
                      </m:r>
                      <m:r>
                        <a:rPr lang="en-US" b="0" i="1" smtClean="0">
                          <a:latin typeface="Cambria Math" panose="02040503050406030204" pitchFamily="18" charset="0"/>
                        </a:rPr>
                        <m:t>∼</m:t>
                      </m:r>
                      <m:r>
                        <a:rPr lang="en-US" b="0" i="1" smtClean="0">
                          <a:latin typeface="Cambria Math" panose="02040503050406030204" pitchFamily="18" charset="0"/>
                        </a:rPr>
                        <m:t>𝑁</m:t>
                      </m:r>
                      <m:r>
                        <a:rPr lang="en-US" b="0" i="1" smtClean="0">
                          <a:latin typeface="Cambria Math" panose="02040503050406030204" pitchFamily="18" charset="0"/>
                        </a:rPr>
                        <m:t>(</m:t>
                      </m:r>
                      <m:r>
                        <a:rPr lang="en-US" b="0" i="1" smtClean="0">
                          <a:latin typeface="Cambria Math" panose="02040503050406030204" pitchFamily="18" charset="0"/>
                        </a:rPr>
                        <m:t>𝐴</m:t>
                      </m:r>
                      <m:r>
                        <a:rPr lang="en-US" b="0" i="1" smtClean="0">
                          <a:latin typeface="Cambria Math" panose="02040503050406030204" pitchFamily="18" charset="0"/>
                        </a:rPr>
                        <m:t>, </m:t>
                      </m:r>
                      <m:r>
                        <a:rPr lang="en-US" b="0" i="1" smtClean="0">
                          <a:latin typeface="Cambria Math" panose="02040503050406030204" pitchFamily="18" charset="0"/>
                        </a:rPr>
                        <m:t>𝐵</m:t>
                      </m:r>
                      <m:r>
                        <a:rPr lang="en-US" b="0" i="1" smtClean="0">
                          <a:latin typeface="Cambria Math" panose="02040503050406030204" pitchFamily="18" charset="0"/>
                        </a:rPr>
                        <m:t>)</m:t>
                      </m:r>
                    </m:oMath>
                  </m:oMathPara>
                </a14:m>
                <a:endParaRPr lang="en-US" dirty="0"/>
              </a:p>
              <a:p>
                <a:pPr algn="ctr"/>
                <a:endParaRPr lang="en-US" dirty="0"/>
              </a:p>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𝐴</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𝜃</m:t>
                          </m:r>
                        </m:sub>
                      </m:sSub>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𝑋</m:t>
                              </m:r>
                            </m:e>
                            <m:sup>
                              <m:r>
                                <a:rPr lang="en-US" b="0" i="1" smtClean="0">
                                  <a:latin typeface="Cambria Math" panose="02040503050406030204" pitchFamily="18" charset="0"/>
                                </a:rPr>
                                <m:t>∗</m:t>
                              </m:r>
                            </m:sup>
                          </m:sSup>
                          <m:r>
                            <a:rPr lang="en-US" b="0" i="1" smtClean="0">
                              <a:latin typeface="Cambria Math" panose="02040503050406030204" pitchFamily="18" charset="0"/>
                            </a:rPr>
                            <m:t>,</m:t>
                          </m:r>
                          <m:r>
                            <a:rPr lang="en-US" b="0" i="1" smtClean="0">
                              <a:latin typeface="Cambria Math" panose="02040503050406030204" pitchFamily="18" charset="0"/>
                            </a:rPr>
                            <m:t>𝑋</m:t>
                          </m:r>
                        </m:e>
                      </m:d>
                      <m:sSup>
                        <m:sSupPr>
                          <m:ctrlPr>
                            <a:rPr lang="en-US" b="0" i="1" smtClean="0">
                              <a:latin typeface="Cambria Math" panose="02040503050406030204" pitchFamily="18" charset="0"/>
                            </a:rPr>
                          </m:ctrlPr>
                        </m:sSupPr>
                        <m:e>
                          <m:r>
                            <m:rPr>
                              <m:sty m:val="p"/>
                            </m:rPr>
                            <a:rPr lang="en-US" b="0" i="0" smtClean="0">
                              <a:latin typeface="Cambria Math" panose="02040503050406030204" pitchFamily="18" charset="0"/>
                            </a:rPr>
                            <m:t>Σ</m:t>
                          </m:r>
                        </m:e>
                        <m:sup>
                          <m:r>
                            <a:rPr lang="en-US" b="0" i="1" smtClean="0">
                              <a:latin typeface="Cambria Math" panose="02040503050406030204" pitchFamily="18" charset="0"/>
                            </a:rPr>
                            <m:t>−1</m:t>
                          </m:r>
                        </m:sup>
                      </m:sSup>
                      <m:r>
                        <a:rPr lang="en-US" b="0" i="1" smtClean="0">
                          <a:latin typeface="Cambria Math" panose="02040503050406030204" pitchFamily="18" charset="0"/>
                        </a:rPr>
                        <m:t>𝑦</m:t>
                      </m:r>
                    </m:oMath>
                  </m:oMathPara>
                </a14:m>
                <a:endParaRPr lang="en-US" b="0" dirty="0"/>
              </a:p>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𝐵</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𝜃</m:t>
                          </m:r>
                        </m:sub>
                      </m:sSub>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𝑋</m:t>
                              </m:r>
                            </m:e>
                            <m:sup>
                              <m:r>
                                <a:rPr lang="en-US" b="0" i="1" smtClean="0">
                                  <a:latin typeface="Cambria Math" panose="02040503050406030204" pitchFamily="18" charset="0"/>
                                </a:rPr>
                                <m:t>∗</m:t>
                              </m:r>
                            </m:sup>
                          </m:sSup>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𝜃</m:t>
                          </m:r>
                        </m:sub>
                      </m:sSub>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𝑋</m:t>
                              </m:r>
                            </m:e>
                            <m:sup>
                              <m:r>
                                <a:rPr lang="en-US" b="0" i="1" smtClean="0">
                                  <a:latin typeface="Cambria Math" panose="02040503050406030204" pitchFamily="18" charset="0"/>
                                </a:rPr>
                                <m:t>∗</m:t>
                              </m:r>
                            </m:sup>
                          </m:sSup>
                          <m:r>
                            <a:rPr lang="en-US" b="0" i="1" smtClean="0">
                              <a:latin typeface="Cambria Math" panose="02040503050406030204" pitchFamily="18" charset="0"/>
                            </a:rPr>
                            <m:t>, </m:t>
                          </m:r>
                          <m:r>
                            <a:rPr lang="en-US" b="0" i="1" smtClean="0">
                              <a:latin typeface="Cambria Math" panose="02040503050406030204" pitchFamily="18" charset="0"/>
                            </a:rPr>
                            <m:t>𝑋</m:t>
                          </m:r>
                        </m:e>
                      </m:d>
                      <m:sSup>
                        <m:sSupPr>
                          <m:ctrlPr>
                            <a:rPr lang="en-US" b="0" i="1" smtClean="0">
                              <a:latin typeface="Cambria Math" panose="02040503050406030204" pitchFamily="18" charset="0"/>
                            </a:rPr>
                          </m:ctrlPr>
                        </m:sSupPr>
                        <m:e>
                          <m:r>
                            <m:rPr>
                              <m:sty m:val="p"/>
                            </m:rPr>
                            <a:rPr lang="en-US" b="0" i="0" smtClean="0">
                              <a:latin typeface="Cambria Math" panose="02040503050406030204" pitchFamily="18" charset="0"/>
                            </a:rPr>
                            <m:t>Σ</m:t>
                          </m:r>
                        </m:e>
                        <m:sup>
                          <m:r>
                            <a:rPr lang="en-US" b="0" i="0" smtClean="0">
                              <a:latin typeface="Cambria Math" panose="02040503050406030204" pitchFamily="18" charset="0"/>
                            </a:rPr>
                            <m:t>−1</m:t>
                          </m:r>
                        </m:sup>
                      </m:sSup>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𝜃</m:t>
                          </m:r>
                        </m:sub>
                      </m:sSub>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𝑋</m:t>
                                  </m:r>
                                </m:e>
                                <m:sup>
                                  <m:r>
                                    <a:rPr lang="en-US" b="0" i="1" smtClean="0">
                                      <a:latin typeface="Cambria Math" panose="02040503050406030204" pitchFamily="18" charset="0"/>
                                    </a:rPr>
                                    <m:t>∗</m:t>
                                  </m:r>
                                </m:sup>
                              </m:sSup>
                              <m:r>
                                <a:rPr lang="en-US" b="0" i="1" smtClean="0">
                                  <a:latin typeface="Cambria Math" panose="02040503050406030204" pitchFamily="18" charset="0"/>
                                </a:rPr>
                                <m:t>, </m:t>
                              </m:r>
                              <m:r>
                                <a:rPr lang="en-US" b="0" i="1" smtClean="0">
                                  <a:latin typeface="Cambria Math" panose="02040503050406030204" pitchFamily="18" charset="0"/>
                                </a:rPr>
                                <m:t>𝑋</m:t>
                              </m:r>
                            </m:e>
                          </m:d>
                        </m:e>
                        <m:sup>
                          <m:r>
                            <a:rPr lang="en-US" b="0" i="1" smtClean="0">
                              <a:latin typeface="Cambria Math" panose="02040503050406030204" pitchFamily="18" charset="0"/>
                            </a:rPr>
                            <m:t>′</m:t>
                          </m:r>
                        </m:sup>
                      </m:sSup>
                    </m:oMath>
                  </m:oMathPara>
                </a14:m>
                <a:endParaRPr lang="en-US" b="0" dirty="0"/>
              </a:p>
              <a:p>
                <a:pPr algn="ct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Σ</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𝜃</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𝑋</m:t>
                          </m:r>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𝜎</m:t>
                          </m:r>
                        </m:e>
                        <m:sup>
                          <m:r>
                            <a:rPr lang="en-US" b="0" i="1" smtClean="0">
                              <a:latin typeface="Cambria Math" panose="02040503050406030204" pitchFamily="18" charset="0"/>
                            </a:rPr>
                            <m:t>2</m:t>
                          </m:r>
                        </m:sup>
                      </m:sSup>
                      <m:r>
                        <a:rPr lang="en-US" b="0" i="1" smtClean="0">
                          <a:latin typeface="Cambria Math" panose="02040503050406030204" pitchFamily="18" charset="0"/>
                        </a:rPr>
                        <m:t>𝐼</m:t>
                      </m:r>
                    </m:oMath>
                  </m:oMathPara>
                </a14:m>
                <a:endParaRPr lang="en-US" dirty="0"/>
              </a:p>
              <a:p>
                <a:pPr algn="ctr"/>
                <a:endParaRPr lang="en-US" dirty="0"/>
              </a:p>
              <a:p>
                <a:pPr algn="ctr"/>
                <a:endParaRPr lang="en-US" dirty="0"/>
              </a:p>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𝜃</m:t>
                          </m:r>
                        </m:sub>
                      </m:sSub>
                      <m:sSub>
                        <m:sSubPr>
                          <m:ctrlPr>
                            <a:rPr lang="en-US" b="0" i="1" smtClean="0">
                              <a:latin typeface="Cambria Math" panose="02040503050406030204" pitchFamily="18" charset="0"/>
                            </a:rPr>
                          </m:ctrlPr>
                        </m:sSubPr>
                        <m:e>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𝑋</m:t>
                                  </m:r>
                                </m:e>
                                <m:sup>
                                  <m:r>
                                    <a:rPr lang="en-US" b="0" i="1" smtClean="0">
                                      <a:latin typeface="Cambria Math" panose="02040503050406030204" pitchFamily="18" charset="0"/>
                                    </a:rPr>
                                    <m:t>∗</m:t>
                                  </m:r>
                                </m:sup>
                              </m:sSup>
                            </m:e>
                          </m:d>
                        </m:e>
                        <m:sub>
                          <m:r>
                            <a:rPr lang="en-US" b="0" i="1" smtClean="0">
                              <a:latin typeface="Cambria Math" panose="02040503050406030204" pitchFamily="18" charset="0"/>
                            </a:rPr>
                            <m:t>𝑖𝑗</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𝛼</m:t>
                          </m:r>
                        </m:e>
                        <m:sup>
                          <m:r>
                            <a:rPr lang="en-US" b="0" i="1" smtClean="0">
                              <a:latin typeface="Cambria Math" panose="02040503050406030204" pitchFamily="18" charset="0"/>
                            </a:rPr>
                            <m:t>2</m:t>
                          </m:r>
                        </m:sup>
                      </m:sSup>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exp</m:t>
                          </m:r>
                        </m:fName>
                        <m:e>
                          <m:d>
                            <m:dPr>
                              <m:ctrlPr>
                                <a:rPr lang="en-US" b="0" i="1" smtClean="0">
                                  <a:latin typeface="Cambria Math" panose="02040503050406030204" pitchFamily="18" charset="0"/>
                                </a:rPr>
                              </m:ctrlPr>
                            </m:dPr>
                            <m:e>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𝑋</m:t>
                                          </m:r>
                                        </m:e>
                                        <m:sub>
                                          <m:r>
                                            <a:rPr lang="en-US" b="0" i="1" smtClean="0">
                                              <a:latin typeface="Cambria Math" panose="02040503050406030204" pitchFamily="18" charset="0"/>
                                            </a:rPr>
                                            <m:t>𝑖</m:t>
                                          </m:r>
                                        </m:sub>
                                        <m:sup>
                                          <m:r>
                                            <a:rPr lang="en-US" b="0" i="1" smtClean="0">
                                              <a:latin typeface="Cambria Math" panose="02040503050406030204" pitchFamily="18" charset="0"/>
                                            </a:rPr>
                                            <m:t>∗</m:t>
                                          </m:r>
                                        </m:sup>
                                      </m:sSub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𝑋</m:t>
                                          </m:r>
                                        </m:e>
                                        <m:sub>
                                          <m:r>
                                            <a:rPr lang="en-US" b="0" i="1" smtClean="0">
                                              <a:latin typeface="Cambria Math" panose="02040503050406030204" pitchFamily="18" charset="0"/>
                                            </a:rPr>
                                            <m:t>𝑗</m:t>
                                          </m:r>
                                        </m:sub>
                                        <m:sup>
                                          <m:r>
                                            <a:rPr lang="en-US" b="0" i="1" smtClean="0">
                                              <a:latin typeface="Cambria Math" panose="02040503050406030204" pitchFamily="18" charset="0"/>
                                            </a:rPr>
                                            <m:t>∗</m:t>
                                          </m:r>
                                        </m:sup>
                                      </m:sSubSup>
                                    </m:e>
                                  </m:d>
                                </m:e>
                                <m:sup>
                                  <m:r>
                                    <a:rPr lang="en-US" b="0" i="1" smtClean="0">
                                      <a:latin typeface="Cambria Math" panose="02040503050406030204" pitchFamily="18" charset="0"/>
                                    </a:rPr>
                                    <m:t>′</m:t>
                                  </m:r>
                                </m:sup>
                              </m:sSup>
                              <m:sSup>
                                <m:sSupPr>
                                  <m:ctrlPr>
                                    <a:rPr lang="en-US" b="0" i="1" smtClean="0">
                                      <a:latin typeface="Cambria Math" panose="02040503050406030204" pitchFamily="18" charset="0"/>
                                    </a:rPr>
                                  </m:ctrlPr>
                                </m:sSupPr>
                                <m:e>
                                  <m:r>
                                    <a:rPr lang="en-US" b="0" i="1" smtClean="0">
                                      <a:latin typeface="Cambria Math" panose="02040503050406030204" pitchFamily="18" charset="0"/>
                                    </a:rPr>
                                    <m:t>𝑃</m:t>
                                  </m:r>
                                </m:e>
                                <m:sup>
                                  <m:r>
                                    <a:rPr lang="en-US" b="0" i="1" smtClean="0">
                                      <a:latin typeface="Cambria Math" panose="02040503050406030204" pitchFamily="18" charset="0"/>
                                    </a:rPr>
                                    <m:t>−1</m:t>
                                  </m:r>
                                </m:sup>
                              </m:sSup>
                              <m:d>
                                <m:dPr>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𝑋</m:t>
                                      </m:r>
                                    </m:e>
                                    <m:sub>
                                      <m:r>
                                        <a:rPr lang="en-US" b="0" i="1" smtClean="0">
                                          <a:latin typeface="Cambria Math" panose="02040503050406030204" pitchFamily="18" charset="0"/>
                                        </a:rPr>
                                        <m:t>𝑖</m:t>
                                      </m:r>
                                    </m:sub>
                                    <m:sup>
                                      <m:r>
                                        <a:rPr lang="en-US" b="0" i="1" smtClean="0">
                                          <a:latin typeface="Cambria Math" panose="02040503050406030204" pitchFamily="18" charset="0"/>
                                        </a:rPr>
                                        <m:t>∗</m:t>
                                      </m:r>
                                    </m:sup>
                                  </m:sSub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𝑋</m:t>
                                      </m:r>
                                    </m:e>
                                    <m:sub>
                                      <m:r>
                                        <a:rPr lang="en-US" b="0" i="1" smtClean="0">
                                          <a:latin typeface="Cambria Math" panose="02040503050406030204" pitchFamily="18" charset="0"/>
                                        </a:rPr>
                                        <m:t>𝑗</m:t>
                                      </m:r>
                                    </m:sub>
                                    <m:sup>
                                      <m:r>
                                        <a:rPr lang="en-US" b="0" i="1" smtClean="0">
                                          <a:latin typeface="Cambria Math" panose="02040503050406030204" pitchFamily="18" charset="0"/>
                                        </a:rPr>
                                        <m:t>∗</m:t>
                                      </m:r>
                                    </m:sup>
                                  </m:sSubSup>
                                </m:e>
                              </m:d>
                            </m:e>
                          </m:d>
                        </m:e>
                      </m:func>
                    </m:oMath>
                  </m:oMathPara>
                </a14:m>
                <a:endParaRPr lang="en-US" dirty="0"/>
              </a:p>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𝜃</m:t>
                          </m:r>
                        </m:sub>
                      </m:sSub>
                      <m:sSub>
                        <m:sSubPr>
                          <m:ctrlPr>
                            <a:rPr lang="en-US" b="0" i="1" smtClean="0">
                              <a:latin typeface="Cambria Math" panose="02040503050406030204" pitchFamily="18" charset="0"/>
                            </a:rPr>
                          </m:ctrlPr>
                        </m:sSubPr>
                        <m:e>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𝑋</m:t>
                                  </m:r>
                                </m:e>
                                <m:sup>
                                  <m:r>
                                    <a:rPr lang="en-US" b="0" i="1" smtClean="0">
                                      <a:latin typeface="Cambria Math" panose="02040503050406030204" pitchFamily="18" charset="0"/>
                                    </a:rPr>
                                    <m:t>∗</m:t>
                                  </m:r>
                                </m:sup>
                              </m:sSup>
                              <m:r>
                                <a:rPr lang="en-US" b="0" i="1" smtClean="0">
                                  <a:latin typeface="Cambria Math" panose="02040503050406030204" pitchFamily="18" charset="0"/>
                                </a:rPr>
                                <m:t>,</m:t>
                              </m:r>
                              <m:r>
                                <a:rPr lang="en-US" b="0" i="1" smtClean="0">
                                  <a:latin typeface="Cambria Math" panose="02040503050406030204" pitchFamily="18" charset="0"/>
                                </a:rPr>
                                <m:t>𝑋</m:t>
                              </m:r>
                            </m:e>
                          </m:d>
                        </m:e>
                        <m:sub>
                          <m:r>
                            <a:rPr lang="en-US" b="0" i="1" smtClean="0">
                              <a:latin typeface="Cambria Math" panose="02040503050406030204" pitchFamily="18" charset="0"/>
                            </a:rPr>
                            <m:t>𝑖𝑗</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𝛼</m:t>
                          </m:r>
                        </m:e>
                        <m:sup>
                          <m:r>
                            <a:rPr lang="en-US" b="0" i="1" smtClean="0">
                              <a:latin typeface="Cambria Math" panose="02040503050406030204" pitchFamily="18" charset="0"/>
                            </a:rPr>
                            <m:t>2</m:t>
                          </m:r>
                        </m:sup>
                      </m:sSup>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exp</m:t>
                          </m:r>
                        </m:fName>
                        <m:e>
                          <m:d>
                            <m:dPr>
                              <m:ctrlPr>
                                <a:rPr lang="en-US" b="0" i="1" smtClean="0">
                                  <a:latin typeface="Cambria Math" panose="02040503050406030204" pitchFamily="18" charset="0"/>
                                </a:rPr>
                              </m:ctrlPr>
                            </m:dPr>
                            <m:e>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𝑋</m:t>
                                          </m:r>
                                        </m:e>
                                        <m:sub>
                                          <m:r>
                                            <a:rPr lang="en-US" b="0" i="1" smtClean="0">
                                              <a:latin typeface="Cambria Math" panose="02040503050406030204" pitchFamily="18" charset="0"/>
                                            </a:rPr>
                                            <m:t>𝑖</m:t>
                                          </m:r>
                                        </m:sub>
                                        <m:sup>
                                          <m:r>
                                            <a:rPr lang="en-US" b="0" i="1" smtClean="0">
                                              <a:latin typeface="Cambria Math" panose="02040503050406030204" pitchFamily="18" charset="0"/>
                                            </a:rPr>
                                            <m:t>∗</m:t>
                                          </m:r>
                                        </m:sup>
                                      </m:sSub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𝑗</m:t>
                                          </m:r>
                                        </m:sub>
                                      </m:sSub>
                                    </m:e>
                                  </m:d>
                                </m:e>
                                <m:sup>
                                  <m:r>
                                    <a:rPr lang="en-US" b="0" i="1" smtClean="0">
                                      <a:latin typeface="Cambria Math" panose="02040503050406030204" pitchFamily="18" charset="0"/>
                                    </a:rPr>
                                    <m:t>′</m:t>
                                  </m:r>
                                </m:sup>
                              </m:sSup>
                              <m:sSup>
                                <m:sSupPr>
                                  <m:ctrlPr>
                                    <a:rPr lang="en-US" b="0" i="1" smtClean="0">
                                      <a:latin typeface="Cambria Math" panose="02040503050406030204" pitchFamily="18" charset="0"/>
                                    </a:rPr>
                                  </m:ctrlPr>
                                </m:sSupPr>
                                <m:e>
                                  <m:r>
                                    <a:rPr lang="en-US" b="0" i="1" smtClean="0">
                                      <a:latin typeface="Cambria Math" panose="02040503050406030204" pitchFamily="18" charset="0"/>
                                    </a:rPr>
                                    <m:t>𝑃</m:t>
                                  </m:r>
                                </m:e>
                                <m:sup>
                                  <m:r>
                                    <a:rPr lang="en-US" b="0" i="1" smtClean="0">
                                      <a:latin typeface="Cambria Math" panose="02040503050406030204" pitchFamily="18" charset="0"/>
                                    </a:rPr>
                                    <m:t>−1</m:t>
                                  </m:r>
                                </m:sup>
                              </m:sSup>
                              <m:d>
                                <m:dPr>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𝑋</m:t>
                                      </m:r>
                                    </m:e>
                                    <m:sub>
                                      <m:r>
                                        <a:rPr lang="en-US" b="0" i="1" smtClean="0">
                                          <a:latin typeface="Cambria Math" panose="02040503050406030204" pitchFamily="18" charset="0"/>
                                        </a:rPr>
                                        <m:t>𝑖</m:t>
                                      </m:r>
                                    </m:sub>
                                    <m:sup>
                                      <m:r>
                                        <a:rPr lang="en-US" b="0" i="1" smtClean="0">
                                          <a:latin typeface="Cambria Math" panose="02040503050406030204" pitchFamily="18" charset="0"/>
                                        </a:rPr>
                                        <m:t>∗</m:t>
                                      </m:r>
                                    </m:sup>
                                  </m:sSub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𝑗</m:t>
                                      </m:r>
                                    </m:sub>
                                  </m:sSub>
                                </m:e>
                              </m:d>
                            </m:e>
                          </m:d>
                        </m:e>
                      </m:func>
                    </m:oMath>
                  </m:oMathPara>
                </a14:m>
                <a:endParaRPr lang="en-US" dirty="0"/>
              </a:p>
            </p:txBody>
          </p:sp>
        </mc:Choice>
        <mc:Fallback xmlns="">
          <p:sp>
            <p:nvSpPr>
              <p:cNvPr id="7" name="TextBox 6">
                <a:extLst>
                  <a:ext uri="{FF2B5EF4-FFF2-40B4-BE49-F238E27FC236}">
                    <a16:creationId xmlns:a16="http://schemas.microsoft.com/office/drawing/2014/main" id="{646A08E0-EC86-4831-8548-63776F2E4E83}"/>
                  </a:ext>
                </a:extLst>
              </p:cNvPr>
              <p:cNvSpPr txBox="1">
                <a:spLocks noRot="1" noChangeAspect="1" noMove="1" noResize="1" noEditPoints="1" noAdjustHandles="1" noChangeArrowheads="1" noChangeShapeType="1" noTextEdit="1"/>
              </p:cNvSpPr>
              <p:nvPr/>
            </p:nvSpPr>
            <p:spPr>
              <a:xfrm>
                <a:off x="6239265" y="1267120"/>
                <a:ext cx="5611652" cy="3553024"/>
              </a:xfrm>
              <a:prstGeom prst="rect">
                <a:avLst/>
              </a:prstGeom>
              <a:blipFill>
                <a:blip r:embed="rId3"/>
                <a:stretch>
                  <a:fillRect l="-867" t="-10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3754206-3FAB-4030-96A2-45323BE6D8AF}"/>
                  </a:ext>
                </a:extLst>
              </p:cNvPr>
              <p:cNvSpPr txBox="1"/>
              <p:nvPr/>
            </p:nvSpPr>
            <p:spPr>
              <a:xfrm>
                <a:off x="484348" y="3324728"/>
                <a:ext cx="5611652" cy="958980"/>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r>
                  <a:rPr lang="en-US" b="0" dirty="0">
                    <a:latin typeface="Cambria Math" panose="02040503050406030204" pitchFamily="18" charset="0"/>
                  </a:rPr>
                  <a:t>Dimension reduction using convolution:</a:t>
                </a:r>
              </a:p>
              <a:p>
                <a:pPr algn="ctr"/>
                <a:r>
                  <a:rPr lang="en-US" dirty="0">
                    <a:latin typeface="Cambria Math" panose="02040503050406030204" pitchFamily="18" charset="0"/>
                  </a:rPr>
                  <a:t>(1) + (2) </a:t>
                </a:r>
                <a14:m>
                  <m:oMath xmlns:m="http://schemas.openxmlformats.org/officeDocument/2006/math">
                    <m:r>
                      <a:rPr lang="en-US" b="0" i="1" smtClean="0">
                        <a:latin typeface="Cambria Math" panose="02040503050406030204" pitchFamily="18" charset="0"/>
                      </a:rPr>
                      <m:t>⇒</m:t>
                    </m:r>
                  </m:oMath>
                </a14:m>
                <a:endParaRPr lang="en-US" b="0" dirty="0"/>
              </a:p>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𝑁</m:t>
                      </m:r>
                      <m:d>
                        <m:dPr>
                          <m:ctrlPr>
                            <a:rPr lang="en-US" b="0" i="1" smtClean="0">
                              <a:latin typeface="Cambria Math" panose="02040503050406030204" pitchFamily="18" charset="0"/>
                            </a:rPr>
                          </m:ctrlPr>
                        </m:dPr>
                        <m:e>
                          <m:r>
                            <a:rPr lang="en-US" b="0" i="1" smtClean="0">
                              <a:latin typeface="Cambria Math" panose="02040503050406030204" pitchFamily="18" charset="0"/>
                            </a:rPr>
                            <m:t>0, 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𝜃</m:t>
                              </m:r>
                            </m:sub>
                          </m:sSub>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𝜎</m:t>
                              </m:r>
                            </m:e>
                            <m:sup>
                              <m:r>
                                <a:rPr lang="en-US" b="0" i="1" smtClean="0">
                                  <a:latin typeface="Cambria Math" panose="02040503050406030204" pitchFamily="18" charset="0"/>
                                </a:rPr>
                                <m:t>2</m:t>
                              </m:r>
                            </m:sup>
                          </m:sSup>
                          <m:r>
                            <a:rPr lang="en-US" b="0" i="1" smtClean="0">
                              <a:latin typeface="Cambria Math" panose="02040503050406030204" pitchFamily="18" charset="0"/>
                            </a:rPr>
                            <m:t>𝐼</m:t>
                          </m:r>
                        </m:e>
                      </m:d>
                    </m:oMath>
                  </m:oMathPara>
                </a14:m>
                <a:endParaRPr lang="en-US" dirty="0"/>
              </a:p>
            </p:txBody>
          </p:sp>
        </mc:Choice>
        <mc:Fallback xmlns="">
          <p:sp>
            <p:nvSpPr>
              <p:cNvPr id="8" name="TextBox 7">
                <a:extLst>
                  <a:ext uri="{FF2B5EF4-FFF2-40B4-BE49-F238E27FC236}">
                    <a16:creationId xmlns:a16="http://schemas.microsoft.com/office/drawing/2014/main" id="{13754206-3FAB-4030-96A2-45323BE6D8AF}"/>
                  </a:ext>
                </a:extLst>
              </p:cNvPr>
              <p:cNvSpPr txBox="1">
                <a:spLocks noRot="1" noChangeAspect="1" noMove="1" noResize="1" noEditPoints="1" noAdjustHandles="1" noChangeArrowheads="1" noChangeShapeType="1" noTextEdit="1"/>
              </p:cNvSpPr>
              <p:nvPr/>
            </p:nvSpPr>
            <p:spPr>
              <a:xfrm>
                <a:off x="484348" y="3324728"/>
                <a:ext cx="5611652" cy="958980"/>
              </a:xfrm>
              <a:prstGeom prst="rect">
                <a:avLst/>
              </a:prstGeom>
              <a:blipFill>
                <a:blip r:embed="rId4"/>
                <a:stretch>
                  <a:fillRect l="-758" t="-3106" b="-1863"/>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8D59584D-DD15-44FD-808E-8BE830062B14}"/>
              </a:ext>
            </a:extLst>
          </p:cNvPr>
          <p:cNvSpPr txBox="1"/>
          <p:nvPr/>
        </p:nvSpPr>
        <p:spPr>
          <a:xfrm>
            <a:off x="4645972" y="1521583"/>
            <a:ext cx="455574" cy="400110"/>
          </a:xfrm>
          <a:prstGeom prst="rect">
            <a:avLst/>
          </a:prstGeom>
          <a:noFill/>
        </p:spPr>
        <p:txBody>
          <a:bodyPr wrap="none" rtlCol="0">
            <a:spAutoFit/>
          </a:bodyPr>
          <a:lstStyle/>
          <a:p>
            <a:r>
              <a:rPr lang="en-US" sz="2000" dirty="0">
                <a:latin typeface="+mj-lt"/>
              </a:rPr>
              <a:t>(1)</a:t>
            </a:r>
          </a:p>
        </p:txBody>
      </p:sp>
      <p:sp>
        <p:nvSpPr>
          <p:cNvPr id="10" name="TextBox 9">
            <a:extLst>
              <a:ext uri="{FF2B5EF4-FFF2-40B4-BE49-F238E27FC236}">
                <a16:creationId xmlns:a16="http://schemas.microsoft.com/office/drawing/2014/main" id="{8AFEAD2B-4700-4378-84CB-A0BE2AEDC25D}"/>
              </a:ext>
            </a:extLst>
          </p:cNvPr>
          <p:cNvSpPr txBox="1"/>
          <p:nvPr/>
        </p:nvSpPr>
        <p:spPr>
          <a:xfrm>
            <a:off x="4645972" y="1874038"/>
            <a:ext cx="455574" cy="400110"/>
          </a:xfrm>
          <a:prstGeom prst="rect">
            <a:avLst/>
          </a:prstGeom>
          <a:noFill/>
        </p:spPr>
        <p:txBody>
          <a:bodyPr wrap="none" rtlCol="0">
            <a:spAutoFit/>
          </a:bodyPr>
          <a:lstStyle/>
          <a:p>
            <a:r>
              <a:rPr lang="en-US" sz="2000" dirty="0">
                <a:latin typeface="+mj-lt"/>
              </a:rPr>
              <a:t>(2)</a:t>
            </a:r>
          </a:p>
        </p:txBody>
      </p:sp>
      <p:sp>
        <p:nvSpPr>
          <p:cNvPr id="13" name="TextBox 12">
            <a:extLst>
              <a:ext uri="{FF2B5EF4-FFF2-40B4-BE49-F238E27FC236}">
                <a16:creationId xmlns:a16="http://schemas.microsoft.com/office/drawing/2014/main" id="{D15773E8-D067-415D-869B-2E3ED4BAB855}"/>
              </a:ext>
            </a:extLst>
          </p:cNvPr>
          <p:cNvSpPr txBox="1"/>
          <p:nvPr/>
        </p:nvSpPr>
        <p:spPr>
          <a:xfrm>
            <a:off x="9427332" y="6498228"/>
            <a:ext cx="2703432" cy="369332"/>
          </a:xfrm>
          <a:prstGeom prst="rect">
            <a:avLst/>
          </a:prstGeom>
          <a:noFill/>
        </p:spPr>
        <p:txBody>
          <a:bodyPr wrap="none" rtlCol="0">
            <a:spAutoFit/>
          </a:bodyPr>
          <a:lstStyle/>
          <a:p>
            <a:r>
              <a:rPr lang="en-US" dirty="0">
                <a:latin typeface="+mj-lt"/>
                <a:hlinkClick r:id="rId5" action="ppaction://hlinksldjump"/>
              </a:rPr>
              <a:t>Return to main presentation</a:t>
            </a:r>
            <a:endParaRPr lang="en-US" dirty="0">
              <a:latin typeface="+mj-lt"/>
            </a:endParaRPr>
          </a:p>
        </p:txBody>
      </p:sp>
    </p:spTree>
    <p:extLst>
      <p:ext uri="{BB962C8B-B14F-4D97-AF65-F5344CB8AC3E}">
        <p14:creationId xmlns:p14="http://schemas.microsoft.com/office/powerpoint/2010/main" val="29001251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110024C-1A64-9295-4AD2-2A6945A7A339}"/>
              </a:ext>
            </a:extLst>
          </p:cNvPr>
          <p:cNvSpPr>
            <a:spLocks noGrp="1"/>
          </p:cNvSpPr>
          <p:nvPr>
            <p:ph type="ctrTitle"/>
          </p:nvPr>
        </p:nvSpPr>
        <p:spPr/>
        <p:txBody>
          <a:bodyPr/>
          <a:lstStyle/>
          <a:p>
            <a:r>
              <a:rPr lang="en-US" dirty="0"/>
              <a:t>Background and</a:t>
            </a:r>
            <a:br>
              <a:rPr lang="en-US" dirty="0"/>
            </a:br>
            <a:r>
              <a:rPr lang="en-US" dirty="0"/>
              <a:t>System Description</a:t>
            </a:r>
          </a:p>
        </p:txBody>
      </p:sp>
      <p:sp>
        <p:nvSpPr>
          <p:cNvPr id="6" name="Subtitle 5">
            <a:extLst>
              <a:ext uri="{FF2B5EF4-FFF2-40B4-BE49-F238E27FC236}">
                <a16:creationId xmlns:a16="http://schemas.microsoft.com/office/drawing/2014/main" id="{EAB500C0-76CC-B198-88F0-D90AA5129AD6}"/>
              </a:ext>
            </a:extLst>
          </p:cNvPr>
          <p:cNvSpPr>
            <a:spLocks noGrp="1"/>
          </p:cNvSpPr>
          <p:nvPr>
            <p:ph type="subTitle" idx="1"/>
          </p:nvPr>
        </p:nvSpPr>
        <p:spPr/>
        <p:txBody>
          <a:bodyPr/>
          <a:lstStyle/>
          <a:p>
            <a:endParaRPr lang="en-US" dirty="0"/>
          </a:p>
        </p:txBody>
      </p:sp>
      <p:sp>
        <p:nvSpPr>
          <p:cNvPr id="4" name="Slide Number Placeholder 3">
            <a:extLst>
              <a:ext uri="{FF2B5EF4-FFF2-40B4-BE49-F238E27FC236}">
                <a16:creationId xmlns:a16="http://schemas.microsoft.com/office/drawing/2014/main" id="{82BBE81B-5C31-7C12-1F22-8F8EB2981F46}"/>
              </a:ext>
            </a:extLst>
          </p:cNvPr>
          <p:cNvSpPr>
            <a:spLocks noGrp="1"/>
          </p:cNvSpPr>
          <p:nvPr>
            <p:ph type="sldNum" sz="quarter" idx="12"/>
          </p:nvPr>
        </p:nvSpPr>
        <p:spPr/>
        <p:txBody>
          <a:bodyPr/>
          <a:lstStyle/>
          <a:p>
            <a:fld id="{6113E31D-E2AB-40D1-8B51-AFA5AFEF393A}" type="slidenum">
              <a:rPr lang="en-US" smtClean="0"/>
              <a:t>4</a:t>
            </a:fld>
            <a:endParaRPr lang="en-US" dirty="0"/>
          </a:p>
        </p:txBody>
      </p:sp>
    </p:spTree>
    <p:extLst>
      <p:ext uri="{BB962C8B-B14F-4D97-AF65-F5344CB8AC3E}">
        <p14:creationId xmlns:p14="http://schemas.microsoft.com/office/powerpoint/2010/main" val="1225830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E17F62-F46B-4314-9B3E-81AC2F8097F5}"/>
              </a:ext>
            </a:extLst>
          </p:cNvPr>
          <p:cNvSpPr>
            <a:spLocks noGrp="1"/>
          </p:cNvSpPr>
          <p:nvPr>
            <p:ph type="title"/>
          </p:nvPr>
        </p:nvSpPr>
        <p:spPr/>
        <p:txBody>
          <a:bodyPr/>
          <a:lstStyle/>
          <a:p>
            <a:r>
              <a:rPr lang="en-US" dirty="0"/>
              <a:t>Background</a:t>
            </a:r>
          </a:p>
        </p:txBody>
      </p:sp>
      <p:sp>
        <p:nvSpPr>
          <p:cNvPr id="3" name="Content Placeholder 2">
            <a:extLst>
              <a:ext uri="{FF2B5EF4-FFF2-40B4-BE49-F238E27FC236}">
                <a16:creationId xmlns:a16="http://schemas.microsoft.com/office/drawing/2014/main" id="{1BAB9890-4AED-4647-BB01-F8E11BF11E9B}"/>
              </a:ext>
            </a:extLst>
          </p:cNvPr>
          <p:cNvSpPr>
            <a:spLocks noGrp="1"/>
          </p:cNvSpPr>
          <p:nvPr>
            <p:ph idx="1"/>
          </p:nvPr>
        </p:nvSpPr>
        <p:spPr>
          <a:xfrm>
            <a:off x="720647" y="1429233"/>
            <a:ext cx="10878318" cy="4952249"/>
          </a:xfrm>
        </p:spPr>
        <p:txBody>
          <a:bodyPr/>
          <a:lstStyle/>
          <a:p>
            <a:r>
              <a:rPr lang="en-US" dirty="0"/>
              <a:t>Sandia has significant capabilities in cyber-physical emulation environments</a:t>
            </a:r>
          </a:p>
          <a:p>
            <a:pPr lvl="1"/>
            <a:r>
              <a:rPr lang="en-US" dirty="0"/>
              <a:t>The SCEPTRE platform was developed to </a:t>
            </a:r>
            <a:r>
              <a:rPr lang="en-US" dirty="0">
                <a:latin typeface="+mj-lt"/>
              </a:rPr>
              <a:t>“</a:t>
            </a:r>
            <a:r>
              <a:rPr lang="en-US" dirty="0">
                <a:effectLst/>
                <a:latin typeface="+mj-lt"/>
              </a:rPr>
              <a:t>analyze how cyber-initiated events affect the physical world,” using a network emulation with hardware-in-the-loop capabilities to model, test, and validate cyber-physical systems [2]</a:t>
            </a:r>
          </a:p>
          <a:p>
            <a:pPr lvl="1"/>
            <a:r>
              <a:rPr lang="en-US" dirty="0">
                <a:latin typeface="+mj-lt"/>
              </a:rPr>
              <a:t>Used to assess risk and resilience of cyber-physical systems to natural and adversarial disruptions. Systems studied include critical infrastructures (e.g., power, oil/gas, chemical), space/satellite systems, industrial control systems (ICSs).</a:t>
            </a:r>
            <a:endParaRPr lang="en-US" dirty="0">
              <a:effectLst/>
              <a:latin typeface="+mj-lt"/>
            </a:endParaRPr>
          </a:p>
          <a:p>
            <a:r>
              <a:rPr lang="en-US" dirty="0">
                <a:latin typeface="+mj-lt"/>
              </a:rPr>
              <a:t>This project was funded by sponsors from DOE-NE, who were interested in the risk posed to cyber-physical nuclear power generation</a:t>
            </a:r>
          </a:p>
          <a:p>
            <a:pPr lvl="1"/>
            <a:r>
              <a:rPr lang="en-US" b="1" dirty="0">
                <a:latin typeface="+mj-lt"/>
              </a:rPr>
              <a:t>Specifically interested in metrics to evaluate risk of catastrophic outcomes given a particular attack scenario</a:t>
            </a:r>
          </a:p>
          <a:p>
            <a:r>
              <a:rPr lang="en-US" dirty="0">
                <a:latin typeface="+mj-lt"/>
              </a:rPr>
              <a:t>Cyber-physical emulation is particularly well-suited for this analysis</a:t>
            </a:r>
          </a:p>
          <a:p>
            <a:pPr lvl="1"/>
            <a:r>
              <a:rPr lang="en-US" dirty="0">
                <a:latin typeface="+mj-lt"/>
              </a:rPr>
              <a:t>Nuclear reactor mechanics/dynamics are well understood and high-fidelity simulation models exist for these systems</a:t>
            </a:r>
          </a:p>
          <a:p>
            <a:pPr lvl="1"/>
            <a:r>
              <a:rPr lang="en-US" dirty="0">
                <a:latin typeface="+mj-lt"/>
              </a:rPr>
              <a:t>Cyber risk to nuclear reactor systems is less understood and more difficult to simulate with needed fidelity</a:t>
            </a:r>
          </a:p>
        </p:txBody>
      </p:sp>
      <p:sp>
        <p:nvSpPr>
          <p:cNvPr id="4" name="Slide Number Placeholder 3">
            <a:extLst>
              <a:ext uri="{FF2B5EF4-FFF2-40B4-BE49-F238E27FC236}">
                <a16:creationId xmlns:a16="http://schemas.microsoft.com/office/drawing/2014/main" id="{6FC0F73B-4C3F-4367-90B3-8C6C15CD066C}"/>
              </a:ext>
            </a:extLst>
          </p:cNvPr>
          <p:cNvSpPr>
            <a:spLocks noGrp="1"/>
          </p:cNvSpPr>
          <p:nvPr>
            <p:ph type="sldNum" sz="quarter" idx="12"/>
          </p:nvPr>
        </p:nvSpPr>
        <p:spPr/>
        <p:txBody>
          <a:bodyPr/>
          <a:lstStyle/>
          <a:p>
            <a:fld id="{6113E31D-E2AB-40D1-8B51-AFA5AFEF393A}" type="slidenum">
              <a:rPr lang="en-US" smtClean="0"/>
              <a:t>5</a:t>
            </a:fld>
            <a:endParaRPr lang="en-US" dirty="0"/>
          </a:p>
        </p:txBody>
      </p:sp>
    </p:spTree>
    <p:extLst>
      <p:ext uri="{BB962C8B-B14F-4D97-AF65-F5344CB8AC3E}">
        <p14:creationId xmlns:p14="http://schemas.microsoft.com/office/powerpoint/2010/main" val="2165006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Emulation and Cyber Experiments</a:t>
            </a:r>
          </a:p>
        </p:txBody>
      </p:sp>
      <p:sp>
        <p:nvSpPr>
          <p:cNvPr id="6" name="Content Placeholder 5"/>
          <p:cNvSpPr>
            <a:spLocks noGrp="1"/>
          </p:cNvSpPr>
          <p:nvPr>
            <p:ph idx="1"/>
          </p:nvPr>
        </p:nvSpPr>
        <p:spPr>
          <a:xfrm>
            <a:off x="720647" y="1161324"/>
            <a:ext cx="10910288" cy="4493982"/>
          </a:xfrm>
        </p:spPr>
        <p:txBody>
          <a:bodyPr>
            <a:normAutofit/>
          </a:bodyPr>
          <a:lstStyle/>
          <a:p>
            <a:r>
              <a:rPr lang="en-US" dirty="0"/>
              <a:t>We want to evaluate how a critical system would respond to a given disruption</a:t>
            </a:r>
          </a:p>
          <a:p>
            <a:pPr lvl="1"/>
            <a:r>
              <a:rPr lang="en-US" dirty="0"/>
              <a:t>Quantify impacts</a:t>
            </a:r>
          </a:p>
          <a:p>
            <a:pPr lvl="1"/>
            <a:r>
              <a:rPr lang="en-US" dirty="0"/>
              <a:t>Identify and quantify effectiveness of mitigation strategies</a:t>
            </a:r>
          </a:p>
          <a:p>
            <a:r>
              <a:rPr lang="en-US" dirty="0"/>
              <a:t>Affecting operations of a critical system is infeasible</a:t>
            </a:r>
          </a:p>
          <a:p>
            <a:pPr lvl="1"/>
            <a:r>
              <a:rPr lang="en-US" dirty="0"/>
              <a:t>Emulation provides ability to create a sufficient representation of a system, including hardware in the loop</a:t>
            </a:r>
          </a:p>
          <a:p>
            <a:pPr lvl="1"/>
            <a:r>
              <a:rPr lang="en-US" dirty="0"/>
              <a:t>Emulation can be used to see how actual system would respond without affecting operations</a:t>
            </a:r>
          </a:p>
          <a:p>
            <a:r>
              <a:rPr lang="en-US" dirty="0"/>
              <a:t>Parameters of the system, emulation, or disruption may be uncertain</a:t>
            </a:r>
          </a:p>
          <a:p>
            <a:pPr lvl="1"/>
            <a:r>
              <a:rPr lang="en-US" dirty="0"/>
              <a:t>Thus, outcomes are also uncertain and can be described by a probability distribution</a:t>
            </a:r>
          </a:p>
          <a:p>
            <a:pPr lvl="1"/>
            <a:r>
              <a:rPr lang="en-US" dirty="0"/>
              <a:t>Uncertainty quantification (UQ) involves propagating input uncertainty to determine/approximate the distribution of outcomes</a:t>
            </a:r>
          </a:p>
        </p:txBody>
      </p:sp>
      <p:sp>
        <p:nvSpPr>
          <p:cNvPr id="4" name="Slide Number Placeholder 3"/>
          <p:cNvSpPr>
            <a:spLocks noGrp="1"/>
          </p:cNvSpPr>
          <p:nvPr>
            <p:ph type="sldNum" sz="quarter" idx="12"/>
          </p:nvPr>
        </p:nvSpPr>
        <p:spPr/>
        <p:txBody>
          <a:bodyPr/>
          <a:lstStyle/>
          <a:p>
            <a:fld id="{6113E31D-E2AB-40D1-8B51-AFA5AFEF393A}" type="slidenum">
              <a:rPr lang="en-US" smtClean="0"/>
              <a:t>6</a:t>
            </a:fld>
            <a:endParaRPr lang="en-US" dirty="0"/>
          </a:p>
        </p:txBody>
      </p:sp>
      <p:pic>
        <p:nvPicPr>
          <p:cNvPr id="3" name="Picture 2" descr="A picture containing screenshot, game, holding, playing&#10;&#10;Description automatically generated">
            <a:extLst>
              <a:ext uri="{FF2B5EF4-FFF2-40B4-BE49-F238E27FC236}">
                <a16:creationId xmlns:a16="http://schemas.microsoft.com/office/drawing/2014/main" id="{022F208A-EB64-4131-9D1C-E5DBB33D1C46}"/>
              </a:ext>
            </a:extLst>
          </p:cNvPr>
          <p:cNvPicPr>
            <a:picLocks noChangeAspect="1"/>
          </p:cNvPicPr>
          <p:nvPr/>
        </p:nvPicPr>
        <p:blipFill>
          <a:blip r:embed="rId3"/>
          <a:stretch>
            <a:fillRect/>
          </a:stretch>
        </p:blipFill>
        <p:spPr>
          <a:xfrm>
            <a:off x="2044211" y="4560352"/>
            <a:ext cx="8103577" cy="2286000"/>
          </a:xfrm>
          <a:prstGeom prst="rect">
            <a:avLst/>
          </a:prstGeom>
        </p:spPr>
      </p:pic>
    </p:spTree>
    <p:extLst>
      <p:ext uri="{BB962C8B-B14F-4D97-AF65-F5344CB8AC3E}">
        <p14:creationId xmlns:p14="http://schemas.microsoft.com/office/powerpoint/2010/main" val="1778531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BAA529-3908-4350-A879-6946BA74B444}"/>
              </a:ext>
            </a:extLst>
          </p:cNvPr>
          <p:cNvSpPr>
            <a:spLocks noGrp="1"/>
          </p:cNvSpPr>
          <p:nvPr>
            <p:ph type="title"/>
          </p:nvPr>
        </p:nvSpPr>
        <p:spPr/>
        <p:txBody>
          <a:bodyPr/>
          <a:lstStyle/>
          <a:p>
            <a:r>
              <a:rPr lang="en-US" dirty="0"/>
              <a:t>Proof of Concept System:</a:t>
            </a:r>
            <a:br>
              <a:rPr lang="en-US" dirty="0"/>
            </a:br>
            <a:r>
              <a:rPr lang="en-US" dirty="0"/>
              <a:t>Pressurized Water Reactor</a:t>
            </a:r>
          </a:p>
        </p:txBody>
      </p:sp>
      <p:sp>
        <p:nvSpPr>
          <p:cNvPr id="4" name="Slide Number Placeholder 3">
            <a:extLst>
              <a:ext uri="{FF2B5EF4-FFF2-40B4-BE49-F238E27FC236}">
                <a16:creationId xmlns:a16="http://schemas.microsoft.com/office/drawing/2014/main" id="{3B916EFB-D960-4C39-9AE0-AA7B376B39A4}"/>
              </a:ext>
            </a:extLst>
          </p:cNvPr>
          <p:cNvSpPr>
            <a:spLocks noGrp="1"/>
          </p:cNvSpPr>
          <p:nvPr>
            <p:ph type="sldNum" sz="quarter" idx="12"/>
          </p:nvPr>
        </p:nvSpPr>
        <p:spPr/>
        <p:txBody>
          <a:bodyPr/>
          <a:lstStyle/>
          <a:p>
            <a:fld id="{6113E31D-E2AB-40D1-8B51-AFA5AFEF393A}" type="slidenum">
              <a:rPr lang="en-US" smtClean="0"/>
              <a:t>7</a:t>
            </a:fld>
            <a:endParaRPr lang="en-US" dirty="0"/>
          </a:p>
        </p:txBody>
      </p:sp>
      <p:pic>
        <p:nvPicPr>
          <p:cNvPr id="10" name="Picture 9">
            <a:extLst>
              <a:ext uri="{FF2B5EF4-FFF2-40B4-BE49-F238E27FC236}">
                <a16:creationId xmlns:a16="http://schemas.microsoft.com/office/drawing/2014/main" id="{E4E79A22-6294-49C9-8E5C-9CED792374D8}"/>
              </a:ext>
            </a:extLst>
          </p:cNvPr>
          <p:cNvPicPr>
            <a:picLocks noChangeAspect="1"/>
          </p:cNvPicPr>
          <p:nvPr/>
        </p:nvPicPr>
        <p:blipFill>
          <a:blip r:embed="rId3"/>
          <a:stretch>
            <a:fillRect/>
          </a:stretch>
        </p:blipFill>
        <p:spPr>
          <a:xfrm>
            <a:off x="4839330" y="2236079"/>
            <a:ext cx="6355864" cy="3177932"/>
          </a:xfrm>
          <a:prstGeom prst="rect">
            <a:avLst/>
          </a:prstGeom>
        </p:spPr>
      </p:pic>
      <p:sp>
        <p:nvSpPr>
          <p:cNvPr id="11" name="TextBox 10">
            <a:extLst>
              <a:ext uri="{FF2B5EF4-FFF2-40B4-BE49-F238E27FC236}">
                <a16:creationId xmlns:a16="http://schemas.microsoft.com/office/drawing/2014/main" id="{D8DDE303-B20E-42FC-9A44-7805B0386BE3}"/>
              </a:ext>
            </a:extLst>
          </p:cNvPr>
          <p:cNvSpPr txBox="1"/>
          <p:nvPr/>
        </p:nvSpPr>
        <p:spPr>
          <a:xfrm>
            <a:off x="9526719" y="6566204"/>
            <a:ext cx="2665281" cy="307777"/>
          </a:xfrm>
          <a:prstGeom prst="rect">
            <a:avLst/>
          </a:prstGeom>
          <a:noFill/>
        </p:spPr>
        <p:txBody>
          <a:bodyPr wrap="none" rtlCol="0">
            <a:spAutoFit/>
          </a:bodyPr>
          <a:lstStyle/>
          <a:p>
            <a:r>
              <a:rPr lang="en-US" sz="1400" dirty="0"/>
              <a:t>Image sources: </a:t>
            </a:r>
            <a:r>
              <a:rPr lang="en-US" sz="1400" dirty="0">
                <a:hlinkClick r:id="rId4"/>
              </a:rPr>
              <a:t>NRC</a:t>
            </a:r>
            <a:r>
              <a:rPr lang="en-US" sz="1400" dirty="0"/>
              <a:t>, </a:t>
            </a:r>
            <a:r>
              <a:rPr lang="en-US" sz="1400" dirty="0">
                <a:hlinkClick r:id="rId5"/>
              </a:rPr>
              <a:t>Wikipedia</a:t>
            </a:r>
            <a:endParaRPr lang="en-US" sz="1400" dirty="0"/>
          </a:p>
        </p:txBody>
      </p:sp>
    </p:spTree>
    <p:extLst>
      <p:ext uri="{BB962C8B-B14F-4D97-AF65-F5344CB8AC3E}">
        <p14:creationId xmlns:p14="http://schemas.microsoft.com/office/powerpoint/2010/main" val="4108250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BAA529-3908-4350-A879-6946BA74B444}"/>
              </a:ext>
            </a:extLst>
          </p:cNvPr>
          <p:cNvSpPr>
            <a:spLocks noGrp="1"/>
          </p:cNvSpPr>
          <p:nvPr>
            <p:ph type="title"/>
          </p:nvPr>
        </p:nvSpPr>
        <p:spPr/>
        <p:txBody>
          <a:bodyPr/>
          <a:lstStyle/>
          <a:p>
            <a:r>
              <a:rPr lang="en-US" dirty="0"/>
              <a:t>Proof of Concept System:</a:t>
            </a:r>
            <a:br>
              <a:rPr lang="en-US" dirty="0"/>
            </a:br>
            <a:r>
              <a:rPr lang="en-US" dirty="0"/>
              <a:t>Pressurized Water Reactor</a:t>
            </a:r>
          </a:p>
        </p:txBody>
      </p:sp>
      <p:sp>
        <p:nvSpPr>
          <p:cNvPr id="4" name="Slide Number Placeholder 3">
            <a:extLst>
              <a:ext uri="{FF2B5EF4-FFF2-40B4-BE49-F238E27FC236}">
                <a16:creationId xmlns:a16="http://schemas.microsoft.com/office/drawing/2014/main" id="{3B916EFB-D960-4C39-9AE0-AA7B376B39A4}"/>
              </a:ext>
            </a:extLst>
          </p:cNvPr>
          <p:cNvSpPr>
            <a:spLocks noGrp="1"/>
          </p:cNvSpPr>
          <p:nvPr>
            <p:ph type="sldNum" sz="quarter" idx="12"/>
          </p:nvPr>
        </p:nvSpPr>
        <p:spPr/>
        <p:txBody>
          <a:bodyPr/>
          <a:lstStyle/>
          <a:p>
            <a:fld id="{6113E31D-E2AB-40D1-8B51-AFA5AFEF393A}" type="slidenum">
              <a:rPr lang="en-US" smtClean="0"/>
              <a:t>8</a:t>
            </a:fld>
            <a:endParaRPr lang="en-US" dirty="0"/>
          </a:p>
        </p:txBody>
      </p:sp>
      <p:sp>
        <p:nvSpPr>
          <p:cNvPr id="7" name="TextBox 6">
            <a:extLst>
              <a:ext uri="{FF2B5EF4-FFF2-40B4-BE49-F238E27FC236}">
                <a16:creationId xmlns:a16="http://schemas.microsoft.com/office/drawing/2014/main" id="{A3C302E5-2296-4BC1-BFEC-5770F86BE369}"/>
              </a:ext>
            </a:extLst>
          </p:cNvPr>
          <p:cNvSpPr txBox="1"/>
          <p:nvPr/>
        </p:nvSpPr>
        <p:spPr>
          <a:xfrm>
            <a:off x="9526719" y="6566204"/>
            <a:ext cx="2665281" cy="307777"/>
          </a:xfrm>
          <a:prstGeom prst="rect">
            <a:avLst/>
          </a:prstGeom>
          <a:noFill/>
        </p:spPr>
        <p:txBody>
          <a:bodyPr wrap="none" rtlCol="0">
            <a:spAutoFit/>
          </a:bodyPr>
          <a:lstStyle/>
          <a:p>
            <a:r>
              <a:rPr lang="en-US" sz="1400" dirty="0"/>
              <a:t>Image sources: </a:t>
            </a:r>
            <a:r>
              <a:rPr lang="en-US" sz="1400" dirty="0">
                <a:hlinkClick r:id="rId3"/>
              </a:rPr>
              <a:t>NRC</a:t>
            </a:r>
            <a:r>
              <a:rPr lang="en-US" sz="1400" dirty="0"/>
              <a:t>, </a:t>
            </a:r>
            <a:r>
              <a:rPr lang="en-US" sz="1400" dirty="0">
                <a:hlinkClick r:id="rId4"/>
              </a:rPr>
              <a:t>Wikipedia</a:t>
            </a:r>
            <a:endParaRPr lang="en-US" sz="1400" dirty="0"/>
          </a:p>
        </p:txBody>
      </p:sp>
      <p:pic>
        <p:nvPicPr>
          <p:cNvPr id="10" name="Picture 9">
            <a:extLst>
              <a:ext uri="{FF2B5EF4-FFF2-40B4-BE49-F238E27FC236}">
                <a16:creationId xmlns:a16="http://schemas.microsoft.com/office/drawing/2014/main" id="{E4E79A22-6294-49C9-8E5C-9CED792374D8}"/>
              </a:ext>
            </a:extLst>
          </p:cNvPr>
          <p:cNvPicPr>
            <a:picLocks noChangeAspect="1"/>
          </p:cNvPicPr>
          <p:nvPr/>
        </p:nvPicPr>
        <p:blipFill>
          <a:blip r:embed="rId5"/>
          <a:stretch>
            <a:fillRect/>
          </a:stretch>
        </p:blipFill>
        <p:spPr>
          <a:xfrm>
            <a:off x="4839330" y="2236079"/>
            <a:ext cx="6355864" cy="3177932"/>
          </a:xfrm>
          <a:prstGeom prst="rect">
            <a:avLst/>
          </a:prstGeom>
        </p:spPr>
      </p:pic>
      <p:pic>
        <p:nvPicPr>
          <p:cNvPr id="14" name="Picture 13">
            <a:extLst>
              <a:ext uri="{FF2B5EF4-FFF2-40B4-BE49-F238E27FC236}">
                <a16:creationId xmlns:a16="http://schemas.microsoft.com/office/drawing/2014/main" id="{89BF403E-1DA4-46BF-A20F-26575C0A7D1A}"/>
              </a:ext>
            </a:extLst>
          </p:cNvPr>
          <p:cNvPicPr>
            <a:picLocks noChangeAspect="1"/>
          </p:cNvPicPr>
          <p:nvPr/>
        </p:nvPicPr>
        <p:blipFill>
          <a:blip r:embed="rId6"/>
          <a:stretch>
            <a:fillRect/>
          </a:stretch>
        </p:blipFill>
        <p:spPr>
          <a:xfrm>
            <a:off x="1192409" y="1358702"/>
            <a:ext cx="3484427" cy="4932686"/>
          </a:xfrm>
          <a:prstGeom prst="rect">
            <a:avLst/>
          </a:prstGeom>
        </p:spPr>
      </p:pic>
      <p:sp>
        <p:nvSpPr>
          <p:cNvPr id="15" name="Rectangle 14">
            <a:extLst>
              <a:ext uri="{FF2B5EF4-FFF2-40B4-BE49-F238E27FC236}">
                <a16:creationId xmlns:a16="http://schemas.microsoft.com/office/drawing/2014/main" id="{1BA81629-32A3-49FD-AE7A-2E2C31415B8E}"/>
              </a:ext>
            </a:extLst>
          </p:cNvPr>
          <p:cNvSpPr/>
          <p:nvPr/>
        </p:nvSpPr>
        <p:spPr>
          <a:xfrm>
            <a:off x="5733711" y="3163449"/>
            <a:ext cx="346152" cy="720763"/>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985CF067-BB23-475E-969C-B50170634033}"/>
              </a:ext>
            </a:extLst>
          </p:cNvPr>
          <p:cNvSpPr/>
          <p:nvPr/>
        </p:nvSpPr>
        <p:spPr>
          <a:xfrm>
            <a:off x="1081144" y="1188721"/>
            <a:ext cx="3706009" cy="5179806"/>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8" name="Straight Connector 17">
            <a:extLst>
              <a:ext uri="{FF2B5EF4-FFF2-40B4-BE49-F238E27FC236}">
                <a16:creationId xmlns:a16="http://schemas.microsoft.com/office/drawing/2014/main" id="{E11D686F-E08D-432B-9C67-1CA01BAB71AB}"/>
              </a:ext>
            </a:extLst>
          </p:cNvPr>
          <p:cNvCxnSpPr>
            <a:cxnSpLocks/>
          </p:cNvCxnSpPr>
          <p:nvPr/>
        </p:nvCxnSpPr>
        <p:spPr>
          <a:xfrm flipH="1" flipV="1">
            <a:off x="4787153" y="1188721"/>
            <a:ext cx="1292710" cy="1974728"/>
          </a:xfrm>
          <a:prstGeom prst="line">
            <a:avLst/>
          </a:prstGeom>
          <a:ln w="38100">
            <a:solidFill>
              <a:srgbClr val="00B050"/>
            </a:solidFill>
            <a:prstDash val="dash"/>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D8590FAA-0417-4E74-AFFE-3F848F8F56A2}"/>
              </a:ext>
            </a:extLst>
          </p:cNvPr>
          <p:cNvCxnSpPr>
            <a:cxnSpLocks/>
          </p:cNvCxnSpPr>
          <p:nvPr/>
        </p:nvCxnSpPr>
        <p:spPr>
          <a:xfrm flipH="1">
            <a:off x="4787153" y="3884212"/>
            <a:ext cx="1308847" cy="2484315"/>
          </a:xfrm>
          <a:prstGeom prst="line">
            <a:avLst/>
          </a:prstGeom>
          <a:ln w="38100">
            <a:solidFill>
              <a:srgbClr val="00B050"/>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267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D213EC4-CD05-7E3A-8BE4-3822FA3F74E7}"/>
              </a:ext>
            </a:extLst>
          </p:cNvPr>
          <p:cNvSpPr/>
          <p:nvPr/>
        </p:nvSpPr>
        <p:spPr>
          <a:xfrm>
            <a:off x="720648" y="5724939"/>
            <a:ext cx="9864526" cy="844826"/>
          </a:xfrm>
          <a:prstGeom prst="rect">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dirty="0"/>
          </a:p>
        </p:txBody>
      </p:sp>
      <p:sp>
        <p:nvSpPr>
          <p:cNvPr id="2" name="Title 1">
            <a:extLst>
              <a:ext uri="{FF2B5EF4-FFF2-40B4-BE49-F238E27FC236}">
                <a16:creationId xmlns:a16="http://schemas.microsoft.com/office/drawing/2014/main" id="{562B8168-6F5A-4A9C-9F9E-EC95BA8D66BD}"/>
              </a:ext>
            </a:extLst>
          </p:cNvPr>
          <p:cNvSpPr>
            <a:spLocks noGrp="1"/>
          </p:cNvSpPr>
          <p:nvPr>
            <p:ph type="title"/>
          </p:nvPr>
        </p:nvSpPr>
        <p:spPr/>
        <p:txBody>
          <a:bodyPr/>
          <a:lstStyle/>
          <a:p>
            <a:r>
              <a:rPr lang="en-US" dirty="0"/>
              <a:t>Proof of Concept System:</a:t>
            </a:r>
            <a:br>
              <a:rPr lang="en-US" dirty="0"/>
            </a:br>
            <a:r>
              <a:rPr lang="en-US" dirty="0"/>
              <a:t>Pressurized Water Reactor</a:t>
            </a:r>
          </a:p>
        </p:txBody>
      </p:sp>
      <p:sp>
        <p:nvSpPr>
          <p:cNvPr id="3" name="Content Placeholder 2">
            <a:extLst>
              <a:ext uri="{FF2B5EF4-FFF2-40B4-BE49-F238E27FC236}">
                <a16:creationId xmlns:a16="http://schemas.microsoft.com/office/drawing/2014/main" id="{BD9BE5D6-CA6A-43B8-AA88-105946151498}"/>
              </a:ext>
            </a:extLst>
          </p:cNvPr>
          <p:cNvSpPr>
            <a:spLocks noGrp="1"/>
          </p:cNvSpPr>
          <p:nvPr>
            <p:ph idx="1"/>
          </p:nvPr>
        </p:nvSpPr>
        <p:spPr>
          <a:xfrm>
            <a:off x="720648" y="1429232"/>
            <a:ext cx="10736246" cy="5428767"/>
          </a:xfrm>
        </p:spPr>
        <p:txBody>
          <a:bodyPr>
            <a:normAutofit/>
          </a:bodyPr>
          <a:lstStyle/>
          <a:p>
            <a:r>
              <a:rPr lang="en-US" dirty="0"/>
              <a:t>Pressurized water reactors (PWRs) are a nuclear reactor design with the following characteristics:</a:t>
            </a:r>
          </a:p>
          <a:p>
            <a:pPr lvl="1"/>
            <a:r>
              <a:rPr lang="en-US" dirty="0"/>
              <a:t>Two coolant loops: </a:t>
            </a:r>
          </a:p>
          <a:p>
            <a:pPr lvl="2"/>
            <a:r>
              <a:rPr lang="en-US" sz="1800" dirty="0"/>
              <a:t>Primary loop where coolant cools and moderates the reactor</a:t>
            </a:r>
          </a:p>
          <a:p>
            <a:pPr lvl="2"/>
            <a:r>
              <a:rPr lang="en-US" sz="1800" dirty="0"/>
              <a:t>Secondary loop where coolant is heated by the primary and generates steam that drives turbines</a:t>
            </a:r>
          </a:p>
          <a:p>
            <a:pPr lvl="1"/>
            <a:r>
              <a:rPr lang="en-US" dirty="0"/>
              <a:t>Pressurized primary loop, which allows coolant to reach high temperatures while remaining liquid</a:t>
            </a:r>
          </a:p>
          <a:p>
            <a:pPr lvl="2"/>
            <a:r>
              <a:rPr lang="en-US" sz="1800" dirty="0"/>
              <a:t>Typical pressure: ~15-16 MPa</a:t>
            </a:r>
          </a:p>
          <a:p>
            <a:pPr lvl="2"/>
            <a:r>
              <a:rPr lang="en-US" sz="1800" dirty="0"/>
              <a:t>Typical temperature: ~345 </a:t>
            </a:r>
            <a:r>
              <a:rPr lang="en-US" sz="1800" dirty="0">
                <a:latin typeface="Garamond" panose="02020404030301010803" pitchFamily="18" charset="0"/>
              </a:rPr>
              <a:t>°C</a:t>
            </a:r>
          </a:p>
          <a:p>
            <a:r>
              <a:rPr lang="en-US" dirty="0">
                <a:latin typeface="Garamond" panose="02020404030301010803" pitchFamily="18" charset="0"/>
              </a:rPr>
              <a:t>In a dual coolant loop design, only coolant in the primary loop requires significant radioactive containment</a:t>
            </a:r>
          </a:p>
          <a:p>
            <a:r>
              <a:rPr lang="en-US" dirty="0">
                <a:latin typeface="Garamond" panose="02020404030301010803" pitchFamily="18" charset="0"/>
              </a:rPr>
              <a:t>Pressurizer sits on the primary coolant loop and maintains appropriate pressure</a:t>
            </a:r>
          </a:p>
          <a:p>
            <a:pPr lvl="1"/>
            <a:r>
              <a:rPr lang="en-US" dirty="0">
                <a:latin typeface="Garamond" panose="02020404030301010803" pitchFamily="18" charset="0"/>
              </a:rPr>
              <a:t>Too low could allow water to flash to steam. Too high could damage vessels/pipes/components. </a:t>
            </a:r>
          </a:p>
          <a:p>
            <a:pPr lvl="1"/>
            <a:r>
              <a:rPr lang="en-US" dirty="0">
                <a:latin typeface="Garamond" panose="02020404030301010803" pitchFamily="18" charset="0"/>
              </a:rPr>
              <a:t>Electric heaters increase temperature/pressure, water sprayers reduce temperature/pressure</a:t>
            </a:r>
          </a:p>
          <a:p>
            <a:r>
              <a:rPr lang="en-US" dirty="0">
                <a:latin typeface="Garamond" panose="02020404030301010803" pitchFamily="18" charset="0"/>
              </a:rPr>
              <a:t>Pressurizer is a critical component of the system, and failures are highly consequential</a:t>
            </a:r>
          </a:p>
          <a:p>
            <a:r>
              <a:rPr lang="en-US" b="1" dirty="0">
                <a:latin typeface="Garamond" panose="02020404030301010803" pitchFamily="18" charset="0"/>
              </a:rPr>
              <a:t>Dual loop design is unique to PWRs, motivating risk analysis specific to PWRs</a:t>
            </a:r>
          </a:p>
          <a:p>
            <a:pPr lvl="1"/>
            <a:r>
              <a:rPr lang="en-US" dirty="0">
                <a:latin typeface="Garamond" panose="02020404030301010803" pitchFamily="18" charset="0"/>
              </a:rPr>
              <a:t>PWRs are a very common design, accounting for 65% of nuclear power generation in the U.S. in 2021 [3]</a:t>
            </a:r>
          </a:p>
          <a:p>
            <a:endParaRPr lang="en-US" dirty="0"/>
          </a:p>
        </p:txBody>
      </p:sp>
      <p:sp>
        <p:nvSpPr>
          <p:cNvPr id="4" name="Slide Number Placeholder 3">
            <a:extLst>
              <a:ext uri="{FF2B5EF4-FFF2-40B4-BE49-F238E27FC236}">
                <a16:creationId xmlns:a16="http://schemas.microsoft.com/office/drawing/2014/main" id="{8CC0A7A5-2433-4B0E-BB04-5B696DEF89A7}"/>
              </a:ext>
            </a:extLst>
          </p:cNvPr>
          <p:cNvSpPr>
            <a:spLocks noGrp="1"/>
          </p:cNvSpPr>
          <p:nvPr>
            <p:ph type="sldNum" sz="quarter" idx="12"/>
          </p:nvPr>
        </p:nvSpPr>
        <p:spPr/>
        <p:txBody>
          <a:bodyPr/>
          <a:lstStyle/>
          <a:p>
            <a:fld id="{6113E31D-E2AB-40D1-8B51-AFA5AFEF393A}" type="slidenum">
              <a:rPr lang="en-US" smtClean="0"/>
              <a:t>9</a:t>
            </a:fld>
            <a:endParaRPr lang="en-US" dirty="0"/>
          </a:p>
        </p:txBody>
      </p:sp>
    </p:spTree>
    <p:extLst>
      <p:ext uri="{BB962C8B-B14F-4D97-AF65-F5344CB8AC3E}">
        <p14:creationId xmlns:p14="http://schemas.microsoft.com/office/powerpoint/2010/main" val="1884616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Sandia Theme (White Background)">
  <a:themeElements>
    <a:clrScheme name="Sandia 2018">
      <a:dk1>
        <a:srgbClr val="000000"/>
      </a:dk1>
      <a:lt1>
        <a:srgbClr val="FFFFFF"/>
      </a:lt1>
      <a:dk2>
        <a:srgbClr val="005376"/>
      </a:dk2>
      <a:lt2>
        <a:srgbClr val="E7E6E6"/>
      </a:lt2>
      <a:accent1>
        <a:srgbClr val="008E74"/>
      </a:accent1>
      <a:accent2>
        <a:srgbClr val="6CB312"/>
      </a:accent2>
      <a:accent3>
        <a:srgbClr val="FFA033"/>
      </a:accent3>
      <a:accent4>
        <a:srgbClr val="A92C00"/>
      </a:accent4>
      <a:accent5>
        <a:srgbClr val="7D0D7C"/>
      </a:accent5>
      <a:accent6>
        <a:srgbClr val="00ADD0"/>
      </a:accent6>
      <a:hlink>
        <a:srgbClr val="0563C1"/>
      </a:hlink>
      <a:folHlink>
        <a:srgbClr val="954F72"/>
      </a:folHlink>
    </a:clrScheme>
    <a:fontScheme name="Garamond-Trebuchet MS">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Trebuchet MS" panose="020B0603020202020204"/>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Sandia2018_16x9_1</Template>
  <TotalTime>15252</TotalTime>
  <Words>10960</Words>
  <Application>Microsoft Office PowerPoint</Application>
  <PresentationFormat>Widescreen</PresentationFormat>
  <Paragraphs>499</Paragraphs>
  <Slides>37</Slides>
  <Notes>30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37</vt:i4>
      </vt:variant>
    </vt:vector>
  </HeadingPairs>
  <TitlesOfParts>
    <vt:vector size="43" baseType="lpstr">
      <vt:lpstr>Calibri</vt:lpstr>
      <vt:lpstr>Cambria Math</vt:lpstr>
      <vt:lpstr>Garamond</vt:lpstr>
      <vt:lpstr>Gill Sans MT</vt:lpstr>
      <vt:lpstr>Trebuchet MS</vt:lpstr>
      <vt:lpstr>Sandia Theme (White Background)</vt:lpstr>
      <vt:lpstr>Uncertainty Quantification for Cyber-Physical Pressurized Water Reactor Experiments</vt:lpstr>
      <vt:lpstr>Introduction</vt:lpstr>
      <vt:lpstr>Agenda</vt:lpstr>
      <vt:lpstr>Background and System Description</vt:lpstr>
      <vt:lpstr>Background</vt:lpstr>
      <vt:lpstr>Emulation and Cyber Experiments</vt:lpstr>
      <vt:lpstr>Proof of Concept System: Pressurized Water Reactor</vt:lpstr>
      <vt:lpstr>Proof of Concept System: Pressurized Water Reactor</vt:lpstr>
      <vt:lpstr>Proof of Concept System: Pressurized Water Reactor</vt:lpstr>
      <vt:lpstr>Proof of Concept System: Cyber-Physical PWR System</vt:lpstr>
      <vt:lpstr>Research Problem and Uncertainty Quantification Approach</vt:lpstr>
      <vt:lpstr>Research Problem</vt:lpstr>
      <vt:lpstr>Disruption and Quantities of Interest</vt:lpstr>
      <vt:lpstr>UQ vs. Statistics</vt:lpstr>
      <vt:lpstr>UQ Applications (1) </vt:lpstr>
      <vt:lpstr>UQ Applications (1) </vt:lpstr>
      <vt:lpstr>UQ Applications (2) </vt:lpstr>
      <vt:lpstr>UQ Applications (3) </vt:lpstr>
      <vt:lpstr>Research Objective and General Approach</vt:lpstr>
      <vt:lpstr>Kernel Smoothing and Gaussian Process Approaches</vt:lpstr>
      <vt:lpstr>A Failed Approach and Lessons Learned</vt:lpstr>
      <vt:lpstr>Gaussian Processes</vt:lpstr>
      <vt:lpstr>Gaussian Processes vs. Kernel Smoothers</vt:lpstr>
      <vt:lpstr>Gaussian Process for Binary Outcomes</vt:lpstr>
      <vt:lpstr>Sampling Procedure</vt:lpstr>
      <vt:lpstr>Estimation Issues and Procedure</vt:lpstr>
      <vt:lpstr>Results</vt:lpstr>
      <vt:lpstr>Conditional Probability Estimates</vt:lpstr>
      <vt:lpstr>Overall Probability Estimates</vt:lpstr>
      <vt:lpstr>Discussion and Impacts</vt:lpstr>
      <vt:lpstr>Methodological Extensions</vt:lpstr>
      <vt:lpstr>Impacts</vt:lpstr>
      <vt:lpstr>Acknowledgements</vt:lpstr>
      <vt:lpstr>References</vt:lpstr>
      <vt:lpstr>Comments/Questions</vt:lpstr>
      <vt:lpstr>Backup Slides</vt:lpstr>
      <vt:lpstr>Gaussian Process Details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Taylor McKenzie</cp:lastModifiedBy>
  <cp:revision>678</cp:revision>
  <dcterms:created xsi:type="dcterms:W3CDTF">2017-10-14T01:15:26Z</dcterms:created>
  <dcterms:modified xsi:type="dcterms:W3CDTF">2023-01-24T22:40:49Z</dcterms:modified>
</cp:coreProperties>
</file>